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88" r:id="rId2"/>
    <p:sldId id="289" r:id="rId3"/>
    <p:sldId id="305" r:id="rId4"/>
    <p:sldId id="257" r:id="rId5"/>
    <p:sldId id="260" r:id="rId6"/>
    <p:sldId id="259" r:id="rId7"/>
    <p:sldId id="261" r:id="rId8"/>
    <p:sldId id="262" r:id="rId9"/>
    <p:sldId id="263" r:id="rId10"/>
    <p:sldId id="272" r:id="rId11"/>
    <p:sldId id="265" r:id="rId12"/>
    <p:sldId id="343" r:id="rId13"/>
    <p:sldId id="282" r:id="rId14"/>
    <p:sldId id="267" r:id="rId15"/>
    <p:sldId id="268" r:id="rId16"/>
    <p:sldId id="336" r:id="rId17"/>
    <p:sldId id="280" r:id="rId18"/>
    <p:sldId id="283" r:id="rId19"/>
    <p:sldId id="281" r:id="rId20"/>
    <p:sldId id="335" r:id="rId21"/>
    <p:sldId id="285" r:id="rId22"/>
    <p:sldId id="286" r:id="rId23"/>
    <p:sldId id="287" r:id="rId24"/>
    <p:sldId id="292" r:id="rId25"/>
    <p:sldId id="293" r:id="rId26"/>
    <p:sldId id="307" r:id="rId27"/>
    <p:sldId id="294" r:id="rId28"/>
    <p:sldId id="295" r:id="rId29"/>
    <p:sldId id="296" r:id="rId30"/>
    <p:sldId id="298" r:id="rId31"/>
    <p:sldId id="297" r:id="rId32"/>
    <p:sldId id="344" r:id="rId33"/>
    <p:sldId id="345" r:id="rId34"/>
    <p:sldId id="306" r:id="rId35"/>
    <p:sldId id="299" r:id="rId36"/>
    <p:sldId id="300" r:id="rId37"/>
    <p:sldId id="301" r:id="rId38"/>
    <p:sldId id="308" r:id="rId39"/>
    <p:sldId id="337" r:id="rId40"/>
    <p:sldId id="309" r:id="rId41"/>
    <p:sldId id="302" r:id="rId42"/>
    <p:sldId id="310" r:id="rId43"/>
    <p:sldId id="329" r:id="rId44"/>
    <p:sldId id="338" r:id="rId45"/>
    <p:sldId id="311" r:id="rId46"/>
    <p:sldId id="312" r:id="rId47"/>
    <p:sldId id="340" r:id="rId48"/>
    <p:sldId id="303" r:id="rId49"/>
    <p:sldId id="304" r:id="rId50"/>
    <p:sldId id="339" r:id="rId51"/>
    <p:sldId id="313" r:id="rId52"/>
    <p:sldId id="314" r:id="rId53"/>
    <p:sldId id="315" r:id="rId54"/>
    <p:sldId id="316" r:id="rId55"/>
    <p:sldId id="318" r:id="rId56"/>
    <p:sldId id="319" r:id="rId57"/>
    <p:sldId id="320" r:id="rId58"/>
    <p:sldId id="321" r:id="rId59"/>
    <p:sldId id="322" r:id="rId60"/>
    <p:sldId id="331" r:id="rId61"/>
    <p:sldId id="332" r:id="rId62"/>
    <p:sldId id="333" r:id="rId63"/>
    <p:sldId id="323" r:id="rId64"/>
    <p:sldId id="325" r:id="rId65"/>
    <p:sldId id="326" r:id="rId66"/>
    <p:sldId id="334" r:id="rId67"/>
    <p:sldId id="341" r:id="rId68"/>
    <p:sldId id="342" r:id="rId6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D60093"/>
    <a:srgbClr val="6699FF"/>
    <a:srgbClr val="777777"/>
    <a:srgbClr val="FF0000"/>
    <a:srgbClr val="FF9933"/>
    <a:srgbClr val="FF99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977" autoAdjust="0"/>
    <p:restoredTop sz="96222" autoAdjust="0"/>
  </p:normalViewPr>
  <p:slideViewPr>
    <p:cSldViewPr snapToObjects="1">
      <p:cViewPr varScale="1">
        <p:scale>
          <a:sx n="70" d="100"/>
          <a:sy n="70" d="100"/>
        </p:scale>
        <p:origin x="-11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38"/>
    </p:cViewPr>
  </p:sorterViewPr>
  <p:notesViewPr>
    <p:cSldViewPr snapToObjects="1">
      <p:cViewPr varScale="1">
        <p:scale>
          <a:sx n="43" d="100"/>
          <a:sy n="43" d="100"/>
        </p:scale>
        <p:origin x="-147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993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93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993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A0FC49-1BCD-4223-8848-34CEC77931C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003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003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C9DE42-8819-4A53-9E88-2734609CAE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9"/>
          <p:cNvGrpSpPr>
            <a:grpSpLocks/>
          </p:cNvGrpSpPr>
          <p:nvPr/>
        </p:nvGrpSpPr>
        <p:grpSpPr bwMode="auto">
          <a:xfrm>
            <a:off x="0" y="0"/>
            <a:ext cx="9144000" cy="6858000"/>
            <a:chOff x="0" y="0"/>
            <a:chExt cx="5760" cy="4320"/>
          </a:xfrm>
        </p:grpSpPr>
        <p:grpSp>
          <p:nvGrpSpPr>
            <p:cNvPr id="5" name="Group 26"/>
            <p:cNvGrpSpPr>
              <a:grpSpLocks/>
            </p:cNvGrpSpPr>
            <p:nvPr userDrawn="1"/>
          </p:nvGrpSpPr>
          <p:grpSpPr bwMode="auto">
            <a:xfrm>
              <a:off x="0" y="0"/>
              <a:ext cx="5568" cy="4320"/>
              <a:chOff x="0" y="0"/>
              <a:chExt cx="5568" cy="4320"/>
            </a:xfrm>
          </p:grpSpPr>
          <p:grpSp>
            <p:nvGrpSpPr>
              <p:cNvPr id="9" name="Group 30"/>
              <p:cNvGrpSpPr>
                <a:grpSpLocks/>
              </p:cNvGrpSpPr>
              <p:nvPr userDrawn="1"/>
            </p:nvGrpSpPr>
            <p:grpSpPr bwMode="auto">
              <a:xfrm>
                <a:off x="0" y="0"/>
                <a:ext cx="3216" cy="3072"/>
                <a:chOff x="0" y="0"/>
                <a:chExt cx="2928" cy="2784"/>
              </a:xfrm>
            </p:grpSpPr>
            <p:sp>
              <p:nvSpPr>
                <p:cNvPr id="22"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p>
              </p:txBody>
            </p:sp>
            <p:sp>
              <p:nvSpPr>
                <p:cNvPr id="23" name="Oval 5"/>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en-US"/>
                </a:p>
              </p:txBody>
            </p:sp>
            <p:sp>
              <p:nvSpPr>
                <p:cNvPr id="24" name="Oval 6"/>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US"/>
                </a:p>
              </p:txBody>
            </p:sp>
            <p:sp>
              <p:nvSpPr>
                <p:cNvPr id="25" name="Oval 7"/>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p>
              </p:txBody>
            </p:sp>
            <p:sp>
              <p:nvSpPr>
                <p:cNvPr id="26"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US"/>
                </a:p>
              </p:txBody>
            </p:sp>
          </p:grpSp>
          <p:grpSp>
            <p:nvGrpSpPr>
              <p:cNvPr id="10" name="Group 9"/>
              <p:cNvGrpSpPr>
                <a:grpSpLocks/>
              </p:cNvGrpSpPr>
              <p:nvPr userDrawn="1"/>
            </p:nvGrpSpPr>
            <p:grpSpPr bwMode="auto">
              <a:xfrm>
                <a:off x="2016" y="2016"/>
                <a:ext cx="2448" cy="2304"/>
                <a:chOff x="0" y="0"/>
                <a:chExt cx="2928" cy="2784"/>
              </a:xfrm>
            </p:grpSpPr>
            <p:sp>
              <p:nvSpPr>
                <p:cNvPr id="17"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p>
              </p:txBody>
            </p:sp>
            <p:sp>
              <p:nvSpPr>
                <p:cNvPr id="18"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US"/>
                </a:p>
              </p:txBody>
            </p:sp>
            <p:sp>
              <p:nvSpPr>
                <p:cNvPr id="19"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US"/>
                </a:p>
              </p:txBody>
            </p:sp>
            <p:sp>
              <p:nvSpPr>
                <p:cNvPr id="20"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US"/>
                </a:p>
              </p:txBody>
            </p:sp>
            <p:sp>
              <p:nvSpPr>
                <p:cNvPr id="21"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US"/>
                </a:p>
              </p:txBody>
            </p:sp>
          </p:grpSp>
          <p:grpSp>
            <p:nvGrpSpPr>
              <p:cNvPr id="11" name="Group 15"/>
              <p:cNvGrpSpPr>
                <a:grpSpLocks/>
              </p:cNvGrpSpPr>
              <p:nvPr userDrawn="1"/>
            </p:nvGrpSpPr>
            <p:grpSpPr bwMode="auto">
              <a:xfrm>
                <a:off x="2832" y="96"/>
                <a:ext cx="2736" cy="2592"/>
                <a:chOff x="0" y="0"/>
                <a:chExt cx="2928" cy="2784"/>
              </a:xfrm>
            </p:grpSpPr>
            <p:sp>
              <p:nvSpPr>
                <p:cNvPr id="12"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p>
              </p:txBody>
            </p:sp>
            <p:sp>
              <p:nvSpPr>
                <p:cNvPr id="13" name="Oval 17"/>
                <p:cNvSpPr>
                  <a:spLocks noChangeArrowheads="1"/>
                </p:cNvSpPr>
                <p:nvPr userDrawn="1"/>
              </p:nvSpPr>
              <p:spPr bwMode="auto">
                <a:xfrm>
                  <a:off x="240" y="240"/>
                  <a:ext cx="2451" cy="2305"/>
                </a:xfrm>
                <a:prstGeom prst="ellipse">
                  <a:avLst/>
                </a:prstGeom>
                <a:noFill/>
                <a:ln w="9525">
                  <a:solidFill>
                    <a:schemeClr val="accent1"/>
                  </a:solidFill>
                  <a:round/>
                  <a:headEnd/>
                  <a:tailEnd/>
                </a:ln>
                <a:effectLst/>
              </p:spPr>
              <p:txBody>
                <a:bodyPr wrap="none" anchor="ctr"/>
                <a:lstStyle/>
                <a:p>
                  <a:pPr>
                    <a:defRPr/>
                  </a:pPr>
                  <a:endParaRPr lang="en-US"/>
                </a:p>
              </p:txBody>
            </p:sp>
            <p:sp>
              <p:nvSpPr>
                <p:cNvPr id="14"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US"/>
                </a:p>
              </p:txBody>
            </p:sp>
            <p:sp>
              <p:nvSpPr>
                <p:cNvPr id="15"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p>
              </p:txBody>
            </p:sp>
            <p:sp>
              <p:nvSpPr>
                <p:cNvPr id="16"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US"/>
                </a:p>
              </p:txBody>
            </p:sp>
          </p:grpSp>
        </p:grpSp>
        <p:sp>
          <p:nvSpPr>
            <p:cNvPr id="6" name="Line 26"/>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a:defRPr/>
              </a:pPr>
              <a:endParaRPr lang="en-US"/>
            </a:p>
          </p:txBody>
        </p:sp>
        <p:sp>
          <p:nvSpPr>
            <p:cNvPr id="7" name="Line 27"/>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a:defRPr/>
              </a:pPr>
              <a:endParaRPr lang="en-US"/>
            </a:p>
          </p:txBody>
        </p:sp>
        <p:sp>
          <p:nvSpPr>
            <p:cNvPr id="8" name="Line 28"/>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a:defRPr/>
              </a:pPr>
              <a:endParaRPr lang="en-US"/>
            </a:p>
          </p:txBody>
        </p:sp>
      </p:grpSp>
      <p:sp>
        <p:nvSpPr>
          <p:cNvPr id="2069" name="Rectangle 2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070" name="Rectangle 2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3"/>
          <p:cNvSpPr>
            <a:spLocks noGrp="1" noChangeArrowheads="1"/>
          </p:cNvSpPr>
          <p:nvPr>
            <p:ph type="dt" sz="half" idx="10"/>
          </p:nvPr>
        </p:nvSpPr>
        <p:spPr/>
        <p:txBody>
          <a:bodyPr/>
          <a:lstStyle>
            <a:lvl1pPr>
              <a:defRPr b="0"/>
            </a:lvl1pPr>
          </a:lstStyle>
          <a:p>
            <a:pPr>
              <a:defRPr/>
            </a:pPr>
            <a:endParaRPr lang="en-US"/>
          </a:p>
        </p:txBody>
      </p:sp>
      <p:sp>
        <p:nvSpPr>
          <p:cNvPr id="28" name="Rectangle 24"/>
          <p:cNvSpPr>
            <a:spLocks noGrp="1" noChangeArrowheads="1"/>
          </p:cNvSpPr>
          <p:nvPr>
            <p:ph type="ftr" sz="quarter" idx="11"/>
          </p:nvPr>
        </p:nvSpPr>
        <p:spPr/>
        <p:txBody>
          <a:bodyPr/>
          <a:lstStyle>
            <a:lvl1pPr>
              <a:defRPr b="0"/>
            </a:lvl1pPr>
          </a:lstStyle>
          <a:p>
            <a:pPr>
              <a:defRPr/>
            </a:pPr>
            <a:endParaRPr lang="en-US"/>
          </a:p>
        </p:txBody>
      </p:sp>
      <p:sp>
        <p:nvSpPr>
          <p:cNvPr id="29" name="Rectangle 25"/>
          <p:cNvSpPr>
            <a:spLocks noGrp="1" noChangeArrowheads="1"/>
          </p:cNvSpPr>
          <p:nvPr>
            <p:ph type="sldNum" sz="quarter" idx="12"/>
          </p:nvPr>
        </p:nvSpPr>
        <p:spPr/>
        <p:txBody>
          <a:bodyPr/>
          <a:lstStyle>
            <a:lvl1pPr>
              <a:defRPr b="0"/>
            </a:lvl1pPr>
          </a:lstStyle>
          <a:p>
            <a:pPr>
              <a:defRPr/>
            </a:pPr>
            <a:fld id="{28D0E479-B84B-4D4D-B3C5-61205EE7D8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AF0FE6-48F6-423B-9C53-EF4A37B218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AEFAA8-C81A-49EB-8259-D167A014CC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24B6C-609D-4A92-85DA-5B3F7A2AB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01D74A-9C2D-40A3-B29A-DA5B8ACEF9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9158C-B1AE-45C0-A60F-5A5DD2FF61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B1FA23-36BE-4755-A99A-E960D24C4C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D05FCE-9A62-45DF-955B-296CACDDAD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63BEBE-2E46-447E-A299-5CF12C3F68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A7D394-3270-4683-AFD0-9DA9CD60C3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704BB-CE6E-49C5-82B0-B1C88F4CA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803A3-D352-4307-A1FF-A719B99A8E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5"/>
          <p:cNvGrpSpPr>
            <a:grpSpLocks/>
          </p:cNvGrpSpPr>
          <p:nvPr/>
        </p:nvGrpSpPr>
        <p:grpSpPr bwMode="auto">
          <a:xfrm>
            <a:off x="0" y="0"/>
            <a:ext cx="8839200" cy="6858000"/>
            <a:chOff x="0" y="0"/>
            <a:chExt cx="5568" cy="4320"/>
          </a:xfrm>
        </p:grpSpPr>
        <p:grpSp>
          <p:nvGrpSpPr>
            <p:cNvPr id="1032" name="Group 12"/>
            <p:cNvGrpSpPr>
              <a:grpSpLocks/>
            </p:cNvGrpSpPr>
            <p:nvPr userDrawn="1"/>
          </p:nvGrpSpPr>
          <p:grpSpPr bwMode="auto">
            <a:xfrm>
              <a:off x="0" y="0"/>
              <a:ext cx="3216" cy="3072"/>
              <a:chOff x="0" y="0"/>
              <a:chExt cx="2928" cy="2784"/>
            </a:xfrm>
          </p:grpSpPr>
          <p:sp>
            <p:nvSpPr>
              <p:cNvPr id="1031" name="Oval 7"/>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p>
            </p:txBody>
          </p:sp>
          <p:sp>
            <p:nvSpPr>
              <p:cNvPr id="2" name="Oval 8"/>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en-US"/>
              </a:p>
            </p:txBody>
          </p:sp>
          <p:sp>
            <p:nvSpPr>
              <p:cNvPr id="3" name="Oval 9"/>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US"/>
              </a:p>
            </p:txBody>
          </p:sp>
          <p:sp>
            <p:nvSpPr>
              <p:cNvPr id="4" name="Oval 10"/>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p>
            </p:txBody>
          </p:sp>
          <p:sp>
            <p:nvSpPr>
              <p:cNvPr id="1035" name="Oval 11"/>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US"/>
              </a:p>
            </p:txBody>
          </p:sp>
        </p:grpSp>
        <p:grpSp>
          <p:nvGrpSpPr>
            <p:cNvPr id="1033" name="Group 13"/>
            <p:cNvGrpSpPr>
              <a:grpSpLocks/>
            </p:cNvGrpSpPr>
            <p:nvPr userDrawn="1"/>
          </p:nvGrpSpPr>
          <p:grpSpPr bwMode="auto">
            <a:xfrm>
              <a:off x="2016" y="2016"/>
              <a:ext cx="2448" cy="2304"/>
              <a:chOff x="0" y="0"/>
              <a:chExt cx="2928" cy="2784"/>
            </a:xfrm>
          </p:grpSpPr>
          <p:sp>
            <p:nvSpPr>
              <p:cNvPr id="1038" name="Oval 1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p>
            </p:txBody>
          </p:sp>
          <p:sp>
            <p:nvSpPr>
              <p:cNvPr id="1039" name="Oval 15"/>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0" name="Oval 16"/>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1" name="Oval 17"/>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2" name="Oval 18"/>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US"/>
              </a:p>
            </p:txBody>
          </p:sp>
        </p:grpSp>
        <p:grpSp>
          <p:nvGrpSpPr>
            <p:cNvPr id="1034" name="Group 19"/>
            <p:cNvGrpSpPr>
              <a:grpSpLocks/>
            </p:cNvGrpSpPr>
            <p:nvPr userDrawn="1"/>
          </p:nvGrpSpPr>
          <p:grpSpPr bwMode="auto">
            <a:xfrm>
              <a:off x="2832" y="96"/>
              <a:ext cx="2736" cy="2592"/>
              <a:chOff x="0" y="0"/>
              <a:chExt cx="2928" cy="2784"/>
            </a:xfrm>
          </p:grpSpPr>
          <p:sp>
            <p:nvSpPr>
              <p:cNvPr id="1044" name="Oval 2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5" name="Oval 21"/>
              <p:cNvSpPr>
                <a:spLocks noChangeArrowheads="1"/>
              </p:cNvSpPr>
              <p:nvPr userDrawn="1"/>
            </p:nvSpPr>
            <p:spPr bwMode="auto">
              <a:xfrm>
                <a:off x="240" y="240"/>
                <a:ext cx="2451" cy="2305"/>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6" name="Oval 22"/>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7" name="Oval 23"/>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p>
            </p:txBody>
          </p:sp>
          <p:sp>
            <p:nvSpPr>
              <p:cNvPr id="1048" name="Oval 24"/>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US"/>
              </a:p>
            </p:txBody>
          </p:sp>
        </p:grpSp>
      </p:grpSp>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B3FC1183-1709-4A35-B1DB-9958436D833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685800" y="1676400"/>
            <a:ext cx="7772400" cy="3429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FF00"/>
                </a:solidFill>
                <a:effectLst>
                  <a:outerShdw dist="35921" dir="2700000" algn="ctr" rotWithShape="0">
                    <a:srgbClr val="990000"/>
                  </a:outerShdw>
                </a:effectLst>
                <a:latin typeface="Impact"/>
              </a:rPr>
              <a:t>FLIGHT INSTRUMENT </a:t>
            </a:r>
          </a:p>
          <a:p>
            <a:r>
              <a:rPr lang="en-US" sz="3600" kern="10">
                <a:ln w="19050">
                  <a:solidFill>
                    <a:srgbClr val="99CCFF"/>
                  </a:solidFill>
                  <a:round/>
                  <a:headEnd/>
                  <a:tailEnd/>
                </a:ln>
                <a:solidFill>
                  <a:srgbClr val="FFFF00"/>
                </a:solidFill>
                <a:effectLst>
                  <a:outerShdw dist="35921" dir="2700000" algn="ctr" rotWithShape="0">
                    <a:srgbClr val="990000"/>
                  </a:outerShdw>
                </a:effectLst>
                <a:latin typeface="Impact"/>
              </a:rPr>
              <a:t>SYSTEMS</a:t>
            </a:r>
          </a:p>
        </p:txBody>
      </p:sp>
      <p:sp>
        <p:nvSpPr>
          <p:cNvPr id="3" name="TextBox 2"/>
          <p:cNvSpPr txBox="1"/>
          <p:nvPr/>
        </p:nvSpPr>
        <p:spPr>
          <a:xfrm>
            <a:off x="685800" y="5638800"/>
            <a:ext cx="4343400" cy="461665"/>
          </a:xfrm>
          <a:prstGeom prst="rect">
            <a:avLst/>
          </a:prstGeom>
          <a:noFill/>
        </p:spPr>
        <p:txBody>
          <a:bodyPr wrap="square" rtlCol="0">
            <a:spAutoFit/>
          </a:bodyPr>
          <a:lstStyle/>
          <a:p>
            <a:r>
              <a:rPr lang="en-US" dirty="0" err="1" smtClean="0"/>
              <a:t>Gleim</a:t>
            </a:r>
            <a:r>
              <a:rPr lang="en-US" dirty="0" smtClean="0"/>
              <a:t> Chap. 2 &amp; PHAK Chap. 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r>
              <a:rPr lang="en-US" sz="4400">
                <a:solidFill>
                  <a:schemeClr val="accent2"/>
                </a:solidFill>
              </a:rPr>
              <a:t>Precession</a:t>
            </a:r>
          </a:p>
        </p:txBody>
      </p:sp>
      <p:sp>
        <p:nvSpPr>
          <p:cNvPr id="12291" name="Rectangle 3"/>
          <p:cNvSpPr>
            <a:spLocks noChangeArrowheads="1"/>
          </p:cNvSpPr>
          <p:nvPr/>
        </p:nvSpPr>
        <p:spPr bwMode="auto">
          <a:xfrm>
            <a:off x="685800" y="2012950"/>
            <a:ext cx="7772400" cy="4114800"/>
          </a:xfrm>
          <a:prstGeom prst="rect">
            <a:avLst/>
          </a:prstGeom>
          <a:noFill/>
          <a:ln w="9525">
            <a:noFill/>
            <a:miter lim="800000"/>
            <a:headEnd/>
            <a:tailEnd/>
          </a:ln>
        </p:spPr>
        <p:txBody>
          <a:bodyPr/>
          <a:lstStyle/>
          <a:p>
            <a:pPr marL="342900" indent="-342900" algn="l">
              <a:spcBef>
                <a:spcPct val="20000"/>
              </a:spcBef>
              <a:buClr>
                <a:schemeClr val="accent2"/>
              </a:buClr>
              <a:buSzPct val="110000"/>
              <a:buFontTx/>
              <a:buChar char="•"/>
            </a:pPr>
            <a:r>
              <a:rPr lang="en-US" sz="2800"/>
              <a:t>When an outside force is applied to a spinning gyro, the gyro responds as if the force had been applied at a point 90</a:t>
            </a:r>
            <a:r>
              <a:rPr lang="en-US" sz="2800">
                <a:cs typeface="Times New Roman" pitchFamily="18" charset="0"/>
              </a:rPr>
              <a:t>° further around in the direction of rotation</a:t>
            </a:r>
          </a:p>
          <a:p>
            <a:pPr marL="342900" indent="-342900" algn="l">
              <a:spcBef>
                <a:spcPct val="20000"/>
              </a:spcBef>
              <a:buClr>
                <a:schemeClr val="accent2"/>
              </a:buClr>
              <a:buSzPct val="110000"/>
              <a:buFontTx/>
              <a:buChar char="•"/>
            </a:pPr>
            <a:r>
              <a:rPr lang="en-US" sz="2800">
                <a:cs typeface="Times New Roman" pitchFamily="18" charset="0"/>
              </a:rPr>
              <a:t>“Precedes” the effect by 90°</a:t>
            </a:r>
          </a:p>
          <a:p>
            <a:pPr marL="342900" indent="-342900" algn="l">
              <a:spcBef>
                <a:spcPct val="20000"/>
              </a:spcBef>
              <a:buClr>
                <a:schemeClr val="accent2"/>
              </a:buClr>
              <a:buSzPct val="110000"/>
              <a:buFontTx/>
              <a:buChar char="•"/>
            </a:pPr>
            <a:r>
              <a:rPr lang="en-US" sz="2800">
                <a:cs typeface="Times New Roman" pitchFamily="18" charset="0"/>
              </a:rPr>
              <a:t>Unwanted precession is caused by friction in the gimbals and bearings of the instrument, causing a slow drifting in the heading indicator and occasional small errors in the attitude indicator</a:t>
            </a:r>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5"/>
          <p:cNvSpPr>
            <a:spLocks noChangeArrowheads="1"/>
          </p:cNvSpPr>
          <p:nvPr/>
        </p:nvSpPr>
        <p:spPr bwMode="auto">
          <a:xfrm>
            <a:off x="4264025" y="3846513"/>
            <a:ext cx="447675" cy="393700"/>
          </a:xfrm>
          <a:prstGeom prst="ellipse">
            <a:avLst/>
          </a:prstGeom>
          <a:solidFill>
            <a:srgbClr val="FF9933"/>
          </a:solidFill>
          <a:ln w="9525">
            <a:round/>
            <a:headEnd/>
            <a:tailEnd/>
          </a:ln>
          <a:scene3d>
            <a:camera prst="legacyPerspectiveFront">
              <a:rot lat="16800000" lon="0" rev="0"/>
            </a:camera>
            <a:lightRig rig="legacyFlat4" dir="b"/>
          </a:scene3d>
          <a:sp3d extrusionH="1801800" prstMaterial="legacyMatte">
            <a:bevelT w="13500" h="13500" prst="angle"/>
            <a:bevelB w="13500" h="13500" prst="angle"/>
            <a:extrusionClr>
              <a:srgbClr val="FFFF00"/>
            </a:extrusionClr>
          </a:sp3d>
        </p:spPr>
        <p:txBody>
          <a:bodyPr wrap="none" anchor="ctr">
            <a:flatTx/>
          </a:bodyPr>
          <a:lstStyle/>
          <a:p>
            <a:endParaRPr lang="en-US"/>
          </a:p>
        </p:txBody>
      </p:sp>
      <p:sp>
        <p:nvSpPr>
          <p:cNvPr id="13315" name="Oval 2"/>
          <p:cNvSpPr>
            <a:spLocks noChangeArrowheads="1"/>
          </p:cNvSpPr>
          <p:nvPr/>
        </p:nvSpPr>
        <p:spPr bwMode="auto">
          <a:xfrm rot="-78707">
            <a:off x="1943100" y="1717675"/>
            <a:ext cx="5035550" cy="3686175"/>
          </a:xfrm>
          <a:prstGeom prst="ellipse">
            <a:avLst/>
          </a:prstGeom>
          <a:solidFill>
            <a:srgbClr val="FFFF00"/>
          </a:solidFill>
          <a:ln w="9525">
            <a:round/>
            <a:headEnd/>
            <a:tailEnd/>
          </a:ln>
          <a:scene3d>
            <a:camera prst="legacyPerspectiveFront">
              <a:rot lat="17400000" lon="0"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9703" name="AutoShape 7"/>
          <p:cNvSpPr>
            <a:spLocks noChangeArrowheads="1"/>
          </p:cNvSpPr>
          <p:nvPr/>
        </p:nvSpPr>
        <p:spPr bwMode="auto">
          <a:xfrm rot="-6961486">
            <a:off x="348457" y="1332706"/>
            <a:ext cx="4618038" cy="4435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9" y="10401"/>
                </a:moveTo>
                <a:cubicBezTo>
                  <a:pt x="20005" y="5353"/>
                  <a:pt x="15851" y="1372"/>
                  <a:pt x="10800" y="1372"/>
                </a:cubicBezTo>
                <a:cubicBezTo>
                  <a:pt x="9791" y="1371"/>
                  <a:pt x="8790" y="1533"/>
                  <a:pt x="7833" y="1850"/>
                </a:cubicBezTo>
                <a:lnTo>
                  <a:pt x="7402" y="548"/>
                </a:lnTo>
                <a:cubicBezTo>
                  <a:pt x="8498" y="185"/>
                  <a:pt x="9645" y="-1"/>
                  <a:pt x="10800" y="0"/>
                </a:cubicBezTo>
                <a:cubicBezTo>
                  <a:pt x="16586" y="0"/>
                  <a:pt x="21345" y="4561"/>
                  <a:pt x="21590" y="10342"/>
                </a:cubicBezTo>
                <a:lnTo>
                  <a:pt x="24287" y="10228"/>
                </a:lnTo>
                <a:lnTo>
                  <a:pt x="21048" y="13754"/>
                </a:lnTo>
                <a:lnTo>
                  <a:pt x="17521" y="10515"/>
                </a:lnTo>
                <a:lnTo>
                  <a:pt x="20219" y="10401"/>
                </a:lnTo>
                <a:close/>
              </a:path>
            </a:pathLst>
          </a:custGeom>
          <a:solidFill>
            <a:srgbClr val="FF0000"/>
          </a:solidFill>
          <a:ln w="9525">
            <a:miter lim="800000"/>
            <a:headEnd/>
            <a:tailEnd/>
          </a:ln>
          <a:scene3d>
            <a:camera prst="legacyPerspectiveFront">
              <a:rot lat="17099993" lon="0"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29704" name="AutoShape 8"/>
          <p:cNvSpPr>
            <a:spLocks noChangeArrowheads="1"/>
          </p:cNvSpPr>
          <p:nvPr/>
        </p:nvSpPr>
        <p:spPr bwMode="auto">
          <a:xfrm>
            <a:off x="4911725" y="1023938"/>
            <a:ext cx="590550" cy="2079625"/>
          </a:xfrm>
          <a:prstGeom prst="downArrow">
            <a:avLst>
              <a:gd name="adj1" fmla="val 50000"/>
              <a:gd name="adj2" fmla="val 88038"/>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en-US"/>
          </a:p>
        </p:txBody>
      </p:sp>
      <p:sp>
        <p:nvSpPr>
          <p:cNvPr id="29705" name="Line 9"/>
          <p:cNvSpPr>
            <a:spLocks noChangeShapeType="1"/>
          </p:cNvSpPr>
          <p:nvPr/>
        </p:nvSpPr>
        <p:spPr bwMode="auto">
          <a:xfrm flipV="1">
            <a:off x="4419600" y="3065463"/>
            <a:ext cx="815975" cy="555625"/>
          </a:xfrm>
          <a:prstGeom prst="line">
            <a:avLst/>
          </a:prstGeom>
          <a:noFill/>
          <a:ln w="76200">
            <a:solidFill>
              <a:srgbClr val="FF0000"/>
            </a:solidFill>
            <a:round/>
            <a:headEnd/>
            <a:tailEnd/>
          </a:ln>
        </p:spPr>
        <p:txBody>
          <a:bodyPr wrap="none" anchor="ctr"/>
          <a:lstStyle/>
          <a:p>
            <a:endParaRPr lang="en-US"/>
          </a:p>
        </p:txBody>
      </p:sp>
      <p:sp>
        <p:nvSpPr>
          <p:cNvPr id="29706" name="Line 10"/>
          <p:cNvSpPr>
            <a:spLocks noChangeShapeType="1"/>
          </p:cNvSpPr>
          <p:nvPr/>
        </p:nvSpPr>
        <p:spPr bwMode="auto">
          <a:xfrm>
            <a:off x="4572000" y="3621088"/>
            <a:ext cx="2205038" cy="323850"/>
          </a:xfrm>
          <a:prstGeom prst="line">
            <a:avLst/>
          </a:prstGeom>
          <a:noFill/>
          <a:ln w="76200">
            <a:solidFill>
              <a:srgbClr val="FF0000"/>
            </a:solidFill>
            <a:prstDash val="sysDot"/>
            <a:round/>
            <a:headEnd/>
            <a:tailEnd/>
          </a:ln>
        </p:spPr>
        <p:txBody>
          <a:bodyPr wrap="none" anchor="ctr"/>
          <a:lstStyle/>
          <a:p>
            <a:endParaRPr lang="en-US"/>
          </a:p>
        </p:txBody>
      </p:sp>
      <p:sp>
        <p:nvSpPr>
          <p:cNvPr id="29707" name="AutoShape 11"/>
          <p:cNvSpPr>
            <a:spLocks noChangeArrowheads="1"/>
          </p:cNvSpPr>
          <p:nvPr/>
        </p:nvSpPr>
        <p:spPr bwMode="auto">
          <a:xfrm>
            <a:off x="6480175" y="1892300"/>
            <a:ext cx="590550" cy="2079625"/>
          </a:xfrm>
          <a:prstGeom prst="downArrow">
            <a:avLst>
              <a:gd name="adj1" fmla="val 50000"/>
              <a:gd name="adj2" fmla="val 88038"/>
            </a:avLst>
          </a:prstGeom>
          <a:solidFill>
            <a:srgbClr val="FF00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endParaRPr lang="en-US"/>
          </a:p>
        </p:txBody>
      </p:sp>
      <p:sp>
        <p:nvSpPr>
          <p:cNvPr id="29708" name="Text Box 12"/>
          <p:cNvSpPr txBox="1">
            <a:spLocks noChangeArrowheads="1"/>
          </p:cNvSpPr>
          <p:nvPr/>
        </p:nvSpPr>
        <p:spPr bwMode="auto">
          <a:xfrm>
            <a:off x="3443288" y="320675"/>
            <a:ext cx="3748087"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Force is applied here.</a:t>
            </a:r>
          </a:p>
        </p:txBody>
      </p:sp>
      <p:sp>
        <p:nvSpPr>
          <p:cNvPr id="29710" name="Text Box 14"/>
          <p:cNvSpPr txBox="1">
            <a:spLocks noChangeArrowheads="1"/>
          </p:cNvSpPr>
          <p:nvPr/>
        </p:nvSpPr>
        <p:spPr bwMode="auto">
          <a:xfrm>
            <a:off x="5772150" y="4668838"/>
            <a:ext cx="3371850" cy="1373187"/>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Gyro responds as though force is applied here. </a:t>
            </a:r>
          </a:p>
        </p:txBody>
      </p:sp>
      <p:sp>
        <p:nvSpPr>
          <p:cNvPr id="29713" name="Line 17"/>
          <p:cNvSpPr>
            <a:spLocks noChangeShapeType="1"/>
          </p:cNvSpPr>
          <p:nvPr/>
        </p:nvSpPr>
        <p:spPr bwMode="auto">
          <a:xfrm rot="2860193" flipV="1">
            <a:off x="4876006" y="3237707"/>
            <a:ext cx="339725" cy="268288"/>
          </a:xfrm>
          <a:prstGeom prst="line">
            <a:avLst/>
          </a:prstGeom>
          <a:noFill/>
          <a:ln w="76200">
            <a:solidFill>
              <a:srgbClr val="FF0000"/>
            </a:solidFill>
            <a:round/>
            <a:headEnd/>
            <a:tailEnd/>
          </a:ln>
        </p:spPr>
        <p:txBody>
          <a:bodyPr wrap="none" anchor="ctr"/>
          <a:lstStyle/>
          <a:p>
            <a:endParaRPr lang="en-US"/>
          </a:p>
        </p:txBody>
      </p:sp>
      <p:sp>
        <p:nvSpPr>
          <p:cNvPr id="29714" name="Line 18"/>
          <p:cNvSpPr>
            <a:spLocks noChangeShapeType="1"/>
          </p:cNvSpPr>
          <p:nvPr/>
        </p:nvSpPr>
        <p:spPr bwMode="auto">
          <a:xfrm rot="213305" flipV="1">
            <a:off x="4911725" y="3389313"/>
            <a:ext cx="339725" cy="268287"/>
          </a:xfrm>
          <a:prstGeom prst="line">
            <a:avLst/>
          </a:prstGeom>
          <a:noFill/>
          <a:ln w="76200">
            <a:solidFill>
              <a:srgbClr val="FF0000"/>
            </a:solidFill>
            <a:round/>
            <a:headEnd/>
            <a:tailEnd/>
          </a:ln>
        </p:spPr>
        <p:txBody>
          <a:bodyPr wrap="none" anchor="ctr"/>
          <a:lstStyle/>
          <a:p>
            <a:endParaRPr lang="en-US"/>
          </a:p>
        </p:txBody>
      </p:sp>
      <p:sp>
        <p:nvSpPr>
          <p:cNvPr id="13325" name="Oval 4"/>
          <p:cNvSpPr>
            <a:spLocks noChangeArrowheads="1"/>
          </p:cNvSpPr>
          <p:nvPr/>
        </p:nvSpPr>
        <p:spPr bwMode="auto">
          <a:xfrm>
            <a:off x="4270375" y="1668463"/>
            <a:ext cx="447675" cy="393700"/>
          </a:xfrm>
          <a:prstGeom prst="ellipse">
            <a:avLst/>
          </a:prstGeom>
          <a:solidFill>
            <a:srgbClr val="FFFF00"/>
          </a:solidFill>
          <a:ln w="9525">
            <a:round/>
            <a:headEnd/>
            <a:tailEnd/>
          </a:ln>
          <a:scene3d>
            <a:camera prst="legacyPerspectiveFront">
              <a:rot lat="16800000" lon="0" rev="0"/>
            </a:camera>
            <a:lightRig rig="legacyFlat4" dir="b"/>
          </a:scene3d>
          <a:sp3d extrusionH="1801800" prstMaterial="legacyMatte">
            <a:bevelT w="13500" h="13500" prst="angle"/>
            <a:bevelB w="13500" h="13500" prst="angle"/>
            <a:extrusionClr>
              <a:srgbClr val="FFFF00"/>
            </a:extrusionClr>
          </a:sp3d>
        </p:spPr>
        <p:txBody>
          <a:bodyPr wrap="none" anchor="ctr">
            <a:flatTx/>
          </a:bodyPr>
          <a:lstStyle/>
          <a:p>
            <a:endParaRPr lang="en-US"/>
          </a:p>
        </p:txBody>
      </p:sp>
      <p:sp>
        <p:nvSpPr>
          <p:cNvPr id="29715" name="Text Box 19"/>
          <p:cNvSpPr txBox="1">
            <a:spLocks noChangeArrowheads="1"/>
          </p:cNvSpPr>
          <p:nvPr/>
        </p:nvSpPr>
        <p:spPr bwMode="auto">
          <a:xfrm>
            <a:off x="5180013" y="3254375"/>
            <a:ext cx="609600" cy="366713"/>
          </a:xfrm>
          <a:prstGeom prst="rect">
            <a:avLst/>
          </a:prstGeom>
          <a:noFill/>
          <a:ln w="9525">
            <a:noFill/>
            <a:miter lim="800000"/>
            <a:headEnd/>
            <a:tailEnd/>
          </a:ln>
        </p:spPr>
        <p:txBody>
          <a:bodyPr>
            <a:spAutoFit/>
          </a:bodyPr>
          <a:lstStyle/>
          <a:p>
            <a:pPr>
              <a:spcBef>
                <a:spcPct val="50000"/>
              </a:spcBef>
            </a:pPr>
            <a:r>
              <a:rPr lang="en-US" sz="1800" b="1">
                <a:solidFill>
                  <a:srgbClr val="FF0000"/>
                </a:solidFill>
              </a:rPr>
              <a:t>90</a:t>
            </a:r>
            <a:r>
              <a:rPr lang="en-US" sz="1800" b="1">
                <a:solidFill>
                  <a:srgbClr val="FF0000"/>
                </a:solidFill>
                <a:cs typeface="Times New Roman" pitchFamily="18" charset="0"/>
              </a:rPr>
              <a:t>°</a:t>
            </a:r>
            <a:endParaRPr lang="en-US"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additive="base">
                                        <p:cTn id="7" dur="500" fill="hold"/>
                                        <p:tgtEl>
                                          <p:spTgt spid="29703"/>
                                        </p:tgtEl>
                                        <p:attrNameLst>
                                          <p:attrName>ppt_x</p:attrName>
                                        </p:attrNameLst>
                                      </p:cBhvr>
                                      <p:tavLst>
                                        <p:tav tm="0">
                                          <p:val>
                                            <p:strVal val="0-#ppt_w/2"/>
                                          </p:val>
                                        </p:tav>
                                        <p:tav tm="100000">
                                          <p:val>
                                            <p:strVal val="#ppt_x"/>
                                          </p:val>
                                        </p:tav>
                                      </p:tavLst>
                                    </p:anim>
                                    <p:anim calcmode="lin" valueType="num">
                                      <p:cBhvr additive="base">
                                        <p:cTn id="8"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704"/>
                                        </p:tgtEl>
                                        <p:attrNameLst>
                                          <p:attrName>style.visibility</p:attrName>
                                        </p:attrNameLst>
                                      </p:cBhvr>
                                      <p:to>
                                        <p:strVal val="visible"/>
                                      </p:to>
                                    </p:set>
                                    <p:anim calcmode="lin" valueType="num">
                                      <p:cBhvr additive="base">
                                        <p:cTn id="13" dur="500" fill="hold"/>
                                        <p:tgtEl>
                                          <p:spTgt spid="29704"/>
                                        </p:tgtEl>
                                        <p:attrNameLst>
                                          <p:attrName>ppt_x</p:attrName>
                                        </p:attrNameLst>
                                      </p:cBhvr>
                                      <p:tavLst>
                                        <p:tav tm="0">
                                          <p:val>
                                            <p:strVal val="#ppt_x"/>
                                          </p:val>
                                        </p:tav>
                                        <p:tav tm="100000">
                                          <p:val>
                                            <p:strVal val="#ppt_x"/>
                                          </p:val>
                                        </p:tav>
                                      </p:tavLst>
                                    </p:anim>
                                    <p:anim calcmode="lin" valueType="num">
                                      <p:cBhvr additive="base">
                                        <p:cTn id="14" dur="500" fill="hold"/>
                                        <p:tgtEl>
                                          <p:spTgt spid="2970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7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9708"/>
                                        </p:tgtEl>
                                        <p:attrNameLst>
                                          <p:attrName>style.visibility</p:attrName>
                                        </p:attrNameLst>
                                      </p:cBhvr>
                                      <p:to>
                                        <p:strVal val="visible"/>
                                      </p:to>
                                    </p:set>
                                    <p:anim calcmode="lin" valueType="num">
                                      <p:cBhvr additive="base">
                                        <p:cTn id="23" dur="500" fill="hold"/>
                                        <p:tgtEl>
                                          <p:spTgt spid="29708"/>
                                        </p:tgtEl>
                                        <p:attrNameLst>
                                          <p:attrName>ppt_x</p:attrName>
                                        </p:attrNameLst>
                                      </p:cBhvr>
                                      <p:tavLst>
                                        <p:tav tm="0">
                                          <p:val>
                                            <p:strVal val="0-#ppt_w/2"/>
                                          </p:val>
                                        </p:tav>
                                        <p:tav tm="100000">
                                          <p:val>
                                            <p:strVal val="#ppt_x"/>
                                          </p:val>
                                        </p:tav>
                                      </p:tavLst>
                                    </p:anim>
                                    <p:anim calcmode="lin" valueType="num">
                                      <p:cBhvr additive="base">
                                        <p:cTn id="24" dur="500" fill="hold"/>
                                        <p:tgtEl>
                                          <p:spTgt spid="2970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9707"/>
                                        </p:tgtEl>
                                        <p:attrNameLst>
                                          <p:attrName>style.visibility</p:attrName>
                                        </p:attrNameLst>
                                      </p:cBhvr>
                                      <p:to>
                                        <p:strVal val="visible"/>
                                      </p:to>
                                    </p:set>
                                    <p:anim calcmode="lin" valueType="num">
                                      <p:cBhvr additive="base">
                                        <p:cTn id="29" dur="500" fill="hold"/>
                                        <p:tgtEl>
                                          <p:spTgt spid="29707"/>
                                        </p:tgtEl>
                                        <p:attrNameLst>
                                          <p:attrName>ppt_x</p:attrName>
                                        </p:attrNameLst>
                                      </p:cBhvr>
                                      <p:tavLst>
                                        <p:tav tm="0">
                                          <p:val>
                                            <p:strVal val="#ppt_x"/>
                                          </p:val>
                                        </p:tav>
                                        <p:tav tm="100000">
                                          <p:val>
                                            <p:strVal val="#ppt_x"/>
                                          </p:val>
                                        </p:tav>
                                      </p:tavLst>
                                    </p:anim>
                                    <p:anim calcmode="lin" valueType="num">
                                      <p:cBhvr additive="base">
                                        <p:cTn id="30" dur="500" fill="hold"/>
                                        <p:tgtEl>
                                          <p:spTgt spid="2970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7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7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7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7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9710"/>
                                        </p:tgtEl>
                                        <p:attrNameLst>
                                          <p:attrName>style.visibility</p:attrName>
                                        </p:attrNameLst>
                                      </p:cBhvr>
                                      <p:to>
                                        <p:strVal val="visible"/>
                                      </p:to>
                                    </p:set>
                                    <p:anim calcmode="lin" valueType="num">
                                      <p:cBhvr additive="base">
                                        <p:cTn id="51" dur="500" fill="hold"/>
                                        <p:tgtEl>
                                          <p:spTgt spid="29710"/>
                                        </p:tgtEl>
                                        <p:attrNameLst>
                                          <p:attrName>ppt_x</p:attrName>
                                        </p:attrNameLst>
                                      </p:cBhvr>
                                      <p:tavLst>
                                        <p:tav tm="0">
                                          <p:val>
                                            <p:strVal val="0-#ppt_w/2"/>
                                          </p:val>
                                        </p:tav>
                                        <p:tav tm="100000">
                                          <p:val>
                                            <p:strVal val="#ppt_x"/>
                                          </p:val>
                                        </p:tav>
                                      </p:tavLst>
                                    </p:anim>
                                    <p:anim calcmode="lin" valueType="num">
                                      <p:cBhvr additive="base">
                                        <p:cTn id="52" dur="500" fill="hold"/>
                                        <p:tgtEl>
                                          <p:spTgt spid="297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4" grpId="0" animBg="1"/>
      <p:bldP spid="29705" grpId="0" animBg="1"/>
      <p:bldP spid="29706" grpId="0" animBg="1"/>
      <p:bldP spid="29707" grpId="0" animBg="1"/>
      <p:bldP spid="29708" grpId="0" autoUpdateAnimBg="0"/>
      <p:bldP spid="29710" grpId="0" autoUpdateAnimBg="0"/>
      <p:bldP spid="29713" grpId="0" animBg="1"/>
      <p:bldP spid="29714" grpId="0" animBg="1"/>
      <p:bldP spid="297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uum system.gif"/>
          <p:cNvPicPr>
            <a:picLocks noChangeAspect="1"/>
          </p:cNvPicPr>
          <p:nvPr/>
        </p:nvPicPr>
        <p:blipFill>
          <a:blip r:embed="rId2"/>
          <a:stretch>
            <a:fillRect/>
          </a:stretch>
        </p:blipFill>
        <p:spPr>
          <a:xfrm>
            <a:off x="129193" y="2085974"/>
            <a:ext cx="8941849" cy="4543426"/>
          </a:xfrm>
          <a:prstGeom prst="rect">
            <a:avLst/>
          </a:prstGeom>
        </p:spPr>
      </p:pic>
      <p:sp>
        <p:nvSpPr>
          <p:cNvPr id="3" name="TextBox 2"/>
          <p:cNvSpPr txBox="1"/>
          <p:nvPr/>
        </p:nvSpPr>
        <p:spPr>
          <a:xfrm>
            <a:off x="838200" y="304800"/>
            <a:ext cx="7467600" cy="769441"/>
          </a:xfrm>
          <a:prstGeom prst="rect">
            <a:avLst/>
          </a:prstGeom>
          <a:noFill/>
        </p:spPr>
        <p:txBody>
          <a:bodyPr wrap="square" rtlCol="0">
            <a:spAutoFit/>
          </a:bodyPr>
          <a:lstStyle/>
          <a:p>
            <a:r>
              <a:rPr lang="en-US" sz="4400" dirty="0" smtClean="0"/>
              <a:t>Typical Vacuum System</a:t>
            </a:r>
            <a:endParaRPr lang="en-US" sz="4400" dirty="0"/>
          </a:p>
        </p:txBody>
      </p:sp>
      <p:sp>
        <p:nvSpPr>
          <p:cNvPr id="4" name="TextBox 3"/>
          <p:cNvSpPr txBox="1"/>
          <p:nvPr/>
        </p:nvSpPr>
        <p:spPr>
          <a:xfrm>
            <a:off x="6934200" y="2085974"/>
            <a:ext cx="2136842" cy="461665"/>
          </a:xfrm>
          <a:prstGeom prst="rect">
            <a:avLst/>
          </a:prstGeom>
          <a:noFill/>
        </p:spPr>
        <p:txBody>
          <a:bodyPr wrap="square" rtlCol="0">
            <a:spAutoFit/>
          </a:bodyPr>
          <a:lstStyle/>
          <a:p>
            <a:r>
              <a:rPr lang="en-US" dirty="0" smtClean="0">
                <a:solidFill>
                  <a:srgbClr val="FF0000"/>
                </a:solidFill>
              </a:rPr>
              <a:t>PHAK 8-17</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99FF66"/>
                </a:solidFill>
                <a:effectLst>
                  <a:outerShdw dist="35921" dir="2700000" algn="ctr" rotWithShape="0">
                    <a:srgbClr val="990000"/>
                  </a:outerShdw>
                </a:effectLst>
                <a:latin typeface="Impact"/>
              </a:rPr>
              <a:t>ATTITUDE INDICATOR</a:t>
            </a:r>
          </a:p>
        </p:txBody>
      </p:sp>
      <p:sp>
        <p:nvSpPr>
          <p:cNvPr id="14339" name="AutoShape 6"/>
          <p:cNvSpPr>
            <a:spLocks noChangeArrowheads="1"/>
          </p:cNvSpPr>
          <p:nvPr/>
        </p:nvSpPr>
        <p:spPr bwMode="auto">
          <a:xfrm>
            <a:off x="2743200" y="2819400"/>
            <a:ext cx="3429000" cy="3581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691" y="10800"/>
                </a:moveTo>
                <a:cubicBezTo>
                  <a:pt x="10691" y="10739"/>
                  <a:pt x="10739" y="10691"/>
                  <a:pt x="10800" y="10691"/>
                </a:cubicBezTo>
                <a:cubicBezTo>
                  <a:pt x="10860" y="10690"/>
                  <a:pt x="10908" y="10739"/>
                  <a:pt x="10909" y="10799"/>
                </a:cubicBezTo>
                <a:lnTo>
                  <a:pt x="21600" y="10800"/>
                </a:lnTo>
                <a:cubicBezTo>
                  <a:pt x="21600" y="4835"/>
                  <a:pt x="16764" y="0"/>
                  <a:pt x="10800" y="0"/>
                </a:cubicBezTo>
                <a:cubicBezTo>
                  <a:pt x="4835" y="0"/>
                  <a:pt x="0" y="4835"/>
                  <a:pt x="0" y="10800"/>
                </a:cubicBezTo>
                <a:close/>
              </a:path>
            </a:pathLst>
          </a:custGeom>
          <a:solidFill>
            <a:schemeClr val="accent1"/>
          </a:solidFill>
          <a:ln w="25400">
            <a:solidFill>
              <a:schemeClr val="tx1"/>
            </a:solidFill>
            <a:miter lim="800000"/>
            <a:headEnd/>
            <a:tailEnd/>
          </a:ln>
        </p:spPr>
        <p:txBody>
          <a:bodyPr wrap="none" anchor="ctr"/>
          <a:lstStyle/>
          <a:p>
            <a:endParaRPr lang="en-US"/>
          </a:p>
        </p:txBody>
      </p:sp>
      <p:sp>
        <p:nvSpPr>
          <p:cNvPr id="14340" name="AutoShape 5"/>
          <p:cNvSpPr>
            <a:spLocks noChangeArrowheads="1"/>
          </p:cNvSpPr>
          <p:nvPr/>
        </p:nvSpPr>
        <p:spPr bwMode="auto">
          <a:xfrm>
            <a:off x="2438400" y="259080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33" y="10800"/>
                </a:moveTo>
                <a:cubicBezTo>
                  <a:pt x="3133" y="15034"/>
                  <a:pt x="6566" y="18467"/>
                  <a:pt x="10800" y="18467"/>
                </a:cubicBezTo>
                <a:cubicBezTo>
                  <a:pt x="15034" y="18467"/>
                  <a:pt x="18467" y="15034"/>
                  <a:pt x="18467" y="10800"/>
                </a:cubicBezTo>
                <a:cubicBezTo>
                  <a:pt x="18467" y="6566"/>
                  <a:pt x="15034" y="3133"/>
                  <a:pt x="10800" y="3133"/>
                </a:cubicBezTo>
                <a:cubicBezTo>
                  <a:pt x="6566" y="3133"/>
                  <a:pt x="3133" y="6566"/>
                  <a:pt x="3133" y="10800"/>
                </a:cubicBezTo>
                <a:close/>
              </a:path>
            </a:pathLst>
          </a:custGeom>
          <a:solidFill>
            <a:schemeClr val="bg2"/>
          </a:solidFill>
          <a:ln w="9525">
            <a:solidFill>
              <a:schemeClr val="tx1"/>
            </a:solidFill>
            <a:round/>
            <a:headEnd/>
            <a:tailEnd/>
          </a:ln>
        </p:spPr>
        <p:txBody>
          <a:bodyPr wrap="none" anchor="ctr"/>
          <a:lstStyle/>
          <a:p>
            <a:endParaRPr lang="en-US"/>
          </a:p>
        </p:txBody>
      </p:sp>
      <p:sp>
        <p:nvSpPr>
          <p:cNvPr id="14341" name="AutoShape 12"/>
          <p:cNvSpPr>
            <a:spLocks noChangeArrowheads="1"/>
          </p:cNvSpPr>
          <p:nvPr/>
        </p:nvSpPr>
        <p:spPr bwMode="auto">
          <a:xfrm flipV="1">
            <a:off x="4343400" y="2590800"/>
            <a:ext cx="152400" cy="533400"/>
          </a:xfrm>
          <a:prstGeom prst="triangle">
            <a:avLst>
              <a:gd name="adj" fmla="val 47218"/>
            </a:avLst>
          </a:prstGeom>
          <a:solidFill>
            <a:schemeClr val="tx2"/>
          </a:solidFill>
          <a:ln w="9525">
            <a:solidFill>
              <a:schemeClr val="tx1"/>
            </a:solidFill>
            <a:miter lim="800000"/>
            <a:headEnd/>
            <a:tailEnd/>
          </a:ln>
        </p:spPr>
        <p:txBody>
          <a:bodyPr wrap="none" anchor="ctr"/>
          <a:lstStyle/>
          <a:p>
            <a:endParaRPr lang="en-US"/>
          </a:p>
        </p:txBody>
      </p:sp>
      <p:sp>
        <p:nvSpPr>
          <p:cNvPr id="14342" name="Line 13"/>
          <p:cNvSpPr>
            <a:spLocks noChangeShapeType="1"/>
          </p:cNvSpPr>
          <p:nvPr/>
        </p:nvSpPr>
        <p:spPr bwMode="auto">
          <a:xfrm>
            <a:off x="5867400" y="4572000"/>
            <a:ext cx="533400" cy="0"/>
          </a:xfrm>
          <a:prstGeom prst="line">
            <a:avLst/>
          </a:prstGeom>
          <a:noFill/>
          <a:ln w="76200">
            <a:solidFill>
              <a:schemeClr val="tx1"/>
            </a:solidFill>
            <a:round/>
            <a:headEnd/>
            <a:tailEnd/>
          </a:ln>
        </p:spPr>
        <p:txBody>
          <a:bodyPr wrap="none" anchor="ctr"/>
          <a:lstStyle/>
          <a:p>
            <a:endParaRPr lang="en-US"/>
          </a:p>
        </p:txBody>
      </p:sp>
      <p:sp>
        <p:nvSpPr>
          <p:cNvPr id="14343" name="Line 14"/>
          <p:cNvSpPr>
            <a:spLocks noChangeShapeType="1"/>
          </p:cNvSpPr>
          <p:nvPr/>
        </p:nvSpPr>
        <p:spPr bwMode="auto">
          <a:xfrm>
            <a:off x="2462213" y="4572000"/>
            <a:ext cx="533400" cy="0"/>
          </a:xfrm>
          <a:prstGeom prst="line">
            <a:avLst/>
          </a:prstGeom>
          <a:noFill/>
          <a:ln w="76200">
            <a:solidFill>
              <a:schemeClr val="tx1"/>
            </a:solidFill>
            <a:round/>
            <a:headEnd/>
            <a:tailEnd/>
          </a:ln>
        </p:spPr>
        <p:txBody>
          <a:bodyPr wrap="none" anchor="ctr"/>
          <a:lstStyle/>
          <a:p>
            <a:endParaRPr lang="en-US"/>
          </a:p>
        </p:txBody>
      </p:sp>
      <p:sp>
        <p:nvSpPr>
          <p:cNvPr id="14344" name="Line 15"/>
          <p:cNvSpPr>
            <a:spLocks noChangeShapeType="1"/>
          </p:cNvSpPr>
          <p:nvPr/>
        </p:nvSpPr>
        <p:spPr bwMode="auto">
          <a:xfrm rot="-1817298">
            <a:off x="5638800" y="3733800"/>
            <a:ext cx="533400" cy="1588"/>
          </a:xfrm>
          <a:prstGeom prst="line">
            <a:avLst/>
          </a:prstGeom>
          <a:noFill/>
          <a:ln w="76200">
            <a:solidFill>
              <a:schemeClr val="tx1"/>
            </a:solidFill>
            <a:round/>
            <a:headEnd/>
            <a:tailEnd/>
          </a:ln>
        </p:spPr>
        <p:txBody>
          <a:bodyPr wrap="none" anchor="ctr"/>
          <a:lstStyle/>
          <a:p>
            <a:endParaRPr lang="en-US"/>
          </a:p>
        </p:txBody>
      </p:sp>
      <p:sp>
        <p:nvSpPr>
          <p:cNvPr id="14345" name="Line 16"/>
          <p:cNvSpPr>
            <a:spLocks noChangeShapeType="1"/>
          </p:cNvSpPr>
          <p:nvPr/>
        </p:nvSpPr>
        <p:spPr bwMode="auto">
          <a:xfrm rot="-3524219">
            <a:off x="5063332" y="3126581"/>
            <a:ext cx="527050" cy="1587"/>
          </a:xfrm>
          <a:prstGeom prst="line">
            <a:avLst/>
          </a:prstGeom>
          <a:noFill/>
          <a:ln w="76200">
            <a:solidFill>
              <a:schemeClr val="tx1"/>
            </a:solidFill>
            <a:round/>
            <a:headEnd/>
            <a:tailEnd/>
          </a:ln>
        </p:spPr>
        <p:txBody>
          <a:bodyPr wrap="none" anchor="ctr"/>
          <a:lstStyle/>
          <a:p>
            <a:endParaRPr lang="en-US"/>
          </a:p>
        </p:txBody>
      </p:sp>
      <p:sp>
        <p:nvSpPr>
          <p:cNvPr id="14346" name="Line 17"/>
          <p:cNvSpPr>
            <a:spLocks noChangeShapeType="1"/>
          </p:cNvSpPr>
          <p:nvPr/>
        </p:nvSpPr>
        <p:spPr bwMode="auto">
          <a:xfrm rot="2016231">
            <a:off x="2667000" y="3732213"/>
            <a:ext cx="533400" cy="1587"/>
          </a:xfrm>
          <a:prstGeom prst="line">
            <a:avLst/>
          </a:prstGeom>
          <a:noFill/>
          <a:ln w="76200">
            <a:solidFill>
              <a:schemeClr val="tx1"/>
            </a:solidFill>
            <a:round/>
            <a:headEnd/>
            <a:tailEnd/>
          </a:ln>
        </p:spPr>
        <p:txBody>
          <a:bodyPr wrap="none" anchor="ctr"/>
          <a:lstStyle/>
          <a:p>
            <a:endParaRPr lang="en-US"/>
          </a:p>
        </p:txBody>
      </p:sp>
      <p:sp>
        <p:nvSpPr>
          <p:cNvPr id="14347" name="Line 18"/>
          <p:cNvSpPr>
            <a:spLocks noChangeShapeType="1"/>
          </p:cNvSpPr>
          <p:nvPr/>
        </p:nvSpPr>
        <p:spPr bwMode="auto">
          <a:xfrm rot="3363806">
            <a:off x="3239294" y="3123406"/>
            <a:ext cx="533400" cy="1588"/>
          </a:xfrm>
          <a:prstGeom prst="line">
            <a:avLst/>
          </a:prstGeom>
          <a:noFill/>
          <a:ln w="76200">
            <a:solidFill>
              <a:schemeClr val="tx1"/>
            </a:solidFill>
            <a:round/>
            <a:headEnd/>
            <a:tailEnd/>
          </a:ln>
        </p:spPr>
        <p:txBody>
          <a:bodyPr wrap="none" anchor="ctr"/>
          <a:lstStyle/>
          <a:p>
            <a:endParaRPr lang="en-US"/>
          </a:p>
        </p:txBody>
      </p:sp>
      <p:sp>
        <p:nvSpPr>
          <p:cNvPr id="14348" name="Line 19"/>
          <p:cNvSpPr>
            <a:spLocks noChangeShapeType="1"/>
          </p:cNvSpPr>
          <p:nvPr/>
        </p:nvSpPr>
        <p:spPr bwMode="auto">
          <a:xfrm rot="-4606547">
            <a:off x="4461669" y="2904331"/>
            <a:ext cx="527050" cy="1588"/>
          </a:xfrm>
          <a:prstGeom prst="line">
            <a:avLst/>
          </a:prstGeom>
          <a:noFill/>
          <a:ln w="28575">
            <a:solidFill>
              <a:schemeClr val="tx1"/>
            </a:solidFill>
            <a:round/>
            <a:headEnd/>
            <a:tailEnd/>
          </a:ln>
        </p:spPr>
        <p:txBody>
          <a:bodyPr wrap="none" anchor="ctr"/>
          <a:lstStyle/>
          <a:p>
            <a:endParaRPr lang="en-US"/>
          </a:p>
        </p:txBody>
      </p:sp>
      <p:sp>
        <p:nvSpPr>
          <p:cNvPr id="14349" name="Line 20"/>
          <p:cNvSpPr>
            <a:spLocks noChangeShapeType="1"/>
          </p:cNvSpPr>
          <p:nvPr/>
        </p:nvSpPr>
        <p:spPr bwMode="auto">
          <a:xfrm rot="-6253352">
            <a:off x="3852069" y="2904331"/>
            <a:ext cx="527050" cy="1588"/>
          </a:xfrm>
          <a:prstGeom prst="line">
            <a:avLst/>
          </a:prstGeom>
          <a:noFill/>
          <a:ln w="28575">
            <a:solidFill>
              <a:schemeClr val="tx1"/>
            </a:solidFill>
            <a:round/>
            <a:headEnd/>
            <a:tailEnd/>
          </a:ln>
        </p:spPr>
        <p:txBody>
          <a:bodyPr wrap="none" anchor="ctr"/>
          <a:lstStyle/>
          <a:p>
            <a:endParaRPr lang="en-US"/>
          </a:p>
        </p:txBody>
      </p:sp>
      <p:sp>
        <p:nvSpPr>
          <p:cNvPr id="14350" name="Line 21"/>
          <p:cNvSpPr>
            <a:spLocks noChangeShapeType="1"/>
          </p:cNvSpPr>
          <p:nvPr/>
        </p:nvSpPr>
        <p:spPr bwMode="auto">
          <a:xfrm rot="-4145999">
            <a:off x="4770438" y="3003550"/>
            <a:ext cx="523875" cy="3175"/>
          </a:xfrm>
          <a:prstGeom prst="line">
            <a:avLst/>
          </a:prstGeom>
          <a:noFill/>
          <a:ln w="28575">
            <a:solidFill>
              <a:schemeClr val="tx1"/>
            </a:solidFill>
            <a:round/>
            <a:headEnd/>
            <a:tailEnd/>
          </a:ln>
        </p:spPr>
        <p:txBody>
          <a:bodyPr wrap="none" anchor="ctr"/>
          <a:lstStyle/>
          <a:p>
            <a:endParaRPr lang="en-US"/>
          </a:p>
        </p:txBody>
      </p:sp>
      <p:sp>
        <p:nvSpPr>
          <p:cNvPr id="14351" name="Line 22"/>
          <p:cNvSpPr>
            <a:spLocks noChangeShapeType="1"/>
          </p:cNvSpPr>
          <p:nvPr/>
        </p:nvSpPr>
        <p:spPr bwMode="auto">
          <a:xfrm rot="-6870602">
            <a:off x="3547269" y="3002756"/>
            <a:ext cx="527050" cy="1588"/>
          </a:xfrm>
          <a:prstGeom prst="line">
            <a:avLst/>
          </a:prstGeom>
          <a:noFill/>
          <a:ln w="28575">
            <a:solidFill>
              <a:schemeClr val="tx1"/>
            </a:solidFill>
            <a:round/>
            <a:headEnd/>
            <a:tailEnd/>
          </a:ln>
        </p:spPr>
        <p:txBody>
          <a:bodyPr wrap="none" anchor="ctr"/>
          <a:lstStyle/>
          <a:p>
            <a:endParaRPr lang="en-US"/>
          </a:p>
        </p:txBody>
      </p:sp>
      <p:sp>
        <p:nvSpPr>
          <p:cNvPr id="14352" name="Line 23"/>
          <p:cNvSpPr>
            <a:spLocks noChangeShapeType="1"/>
          </p:cNvSpPr>
          <p:nvPr/>
        </p:nvSpPr>
        <p:spPr bwMode="auto">
          <a:xfrm>
            <a:off x="4114800" y="3962400"/>
            <a:ext cx="685800" cy="0"/>
          </a:xfrm>
          <a:prstGeom prst="line">
            <a:avLst/>
          </a:prstGeom>
          <a:noFill/>
          <a:ln w="25400">
            <a:solidFill>
              <a:schemeClr val="bg2"/>
            </a:solidFill>
            <a:round/>
            <a:headEnd/>
            <a:tailEnd/>
          </a:ln>
        </p:spPr>
        <p:txBody>
          <a:bodyPr wrap="none" anchor="ctr"/>
          <a:lstStyle/>
          <a:p>
            <a:endParaRPr lang="en-US"/>
          </a:p>
        </p:txBody>
      </p:sp>
      <p:sp>
        <p:nvSpPr>
          <p:cNvPr id="14353" name="Line 24"/>
          <p:cNvSpPr>
            <a:spLocks noChangeShapeType="1"/>
          </p:cNvSpPr>
          <p:nvPr/>
        </p:nvSpPr>
        <p:spPr bwMode="auto">
          <a:xfrm>
            <a:off x="4343400" y="4267200"/>
            <a:ext cx="228600" cy="0"/>
          </a:xfrm>
          <a:prstGeom prst="line">
            <a:avLst/>
          </a:prstGeom>
          <a:noFill/>
          <a:ln w="25400">
            <a:solidFill>
              <a:schemeClr val="bg2"/>
            </a:solidFill>
            <a:round/>
            <a:headEnd/>
            <a:tailEnd/>
          </a:ln>
        </p:spPr>
        <p:txBody>
          <a:bodyPr wrap="none" anchor="ctr"/>
          <a:lstStyle/>
          <a:p>
            <a:endParaRPr lang="en-US"/>
          </a:p>
        </p:txBody>
      </p:sp>
      <p:sp>
        <p:nvSpPr>
          <p:cNvPr id="14354" name="Line 33"/>
          <p:cNvSpPr>
            <a:spLocks noChangeShapeType="1"/>
          </p:cNvSpPr>
          <p:nvPr/>
        </p:nvSpPr>
        <p:spPr bwMode="auto">
          <a:xfrm flipH="1">
            <a:off x="3124200" y="4648200"/>
            <a:ext cx="1295400" cy="457200"/>
          </a:xfrm>
          <a:prstGeom prst="line">
            <a:avLst/>
          </a:prstGeom>
          <a:noFill/>
          <a:ln w="25400">
            <a:solidFill>
              <a:schemeClr val="tx1"/>
            </a:solidFill>
            <a:round/>
            <a:headEnd/>
            <a:tailEnd/>
          </a:ln>
        </p:spPr>
        <p:txBody>
          <a:bodyPr wrap="none" anchor="ctr"/>
          <a:lstStyle/>
          <a:p>
            <a:endParaRPr lang="en-US"/>
          </a:p>
        </p:txBody>
      </p:sp>
      <p:sp>
        <p:nvSpPr>
          <p:cNvPr id="14355" name="Line 34"/>
          <p:cNvSpPr>
            <a:spLocks noChangeShapeType="1"/>
          </p:cNvSpPr>
          <p:nvPr/>
        </p:nvSpPr>
        <p:spPr bwMode="auto">
          <a:xfrm>
            <a:off x="4495800" y="4648200"/>
            <a:ext cx="1219200" cy="457200"/>
          </a:xfrm>
          <a:prstGeom prst="line">
            <a:avLst/>
          </a:prstGeom>
          <a:noFill/>
          <a:ln w="25400">
            <a:solidFill>
              <a:schemeClr val="tx1"/>
            </a:solidFill>
            <a:round/>
            <a:headEnd/>
            <a:tailEnd/>
          </a:ln>
        </p:spPr>
        <p:txBody>
          <a:bodyPr wrap="none" anchor="ctr"/>
          <a:lstStyle/>
          <a:p>
            <a:endParaRPr lang="en-US"/>
          </a:p>
        </p:txBody>
      </p:sp>
      <p:sp>
        <p:nvSpPr>
          <p:cNvPr id="14356" name="Line 35"/>
          <p:cNvSpPr>
            <a:spLocks noChangeShapeType="1"/>
          </p:cNvSpPr>
          <p:nvPr/>
        </p:nvSpPr>
        <p:spPr bwMode="auto">
          <a:xfrm>
            <a:off x="4495800" y="4648200"/>
            <a:ext cx="914400" cy="914400"/>
          </a:xfrm>
          <a:prstGeom prst="line">
            <a:avLst/>
          </a:prstGeom>
          <a:noFill/>
          <a:ln w="25400">
            <a:solidFill>
              <a:schemeClr val="tx1"/>
            </a:solidFill>
            <a:round/>
            <a:headEnd/>
            <a:tailEnd/>
          </a:ln>
        </p:spPr>
        <p:txBody>
          <a:bodyPr wrap="none" anchor="ctr"/>
          <a:lstStyle/>
          <a:p>
            <a:endParaRPr lang="en-US"/>
          </a:p>
        </p:txBody>
      </p:sp>
      <p:sp>
        <p:nvSpPr>
          <p:cNvPr id="14357" name="Line 36"/>
          <p:cNvSpPr>
            <a:spLocks noChangeShapeType="1"/>
          </p:cNvSpPr>
          <p:nvPr/>
        </p:nvSpPr>
        <p:spPr bwMode="auto">
          <a:xfrm flipH="1">
            <a:off x="3429000" y="4648200"/>
            <a:ext cx="990600" cy="914400"/>
          </a:xfrm>
          <a:prstGeom prst="line">
            <a:avLst/>
          </a:prstGeom>
          <a:noFill/>
          <a:ln w="25400">
            <a:solidFill>
              <a:schemeClr val="tx1"/>
            </a:solidFill>
            <a:round/>
            <a:headEnd/>
            <a:tailEnd/>
          </a:ln>
        </p:spPr>
        <p:txBody>
          <a:bodyPr wrap="none" anchor="ctr"/>
          <a:lstStyle/>
          <a:p>
            <a:endParaRPr lang="en-US"/>
          </a:p>
        </p:txBody>
      </p:sp>
      <p:sp>
        <p:nvSpPr>
          <p:cNvPr id="14358" name="Line 38"/>
          <p:cNvSpPr>
            <a:spLocks noChangeShapeType="1"/>
          </p:cNvSpPr>
          <p:nvPr/>
        </p:nvSpPr>
        <p:spPr bwMode="auto">
          <a:xfrm>
            <a:off x="4343400" y="4953000"/>
            <a:ext cx="228600" cy="0"/>
          </a:xfrm>
          <a:prstGeom prst="line">
            <a:avLst/>
          </a:prstGeom>
          <a:noFill/>
          <a:ln w="25400">
            <a:solidFill>
              <a:schemeClr val="tx1"/>
            </a:solidFill>
            <a:round/>
            <a:headEnd/>
            <a:tailEnd/>
          </a:ln>
        </p:spPr>
        <p:txBody>
          <a:bodyPr wrap="none" anchor="ctr"/>
          <a:lstStyle/>
          <a:p>
            <a:endParaRPr lang="en-US"/>
          </a:p>
        </p:txBody>
      </p:sp>
      <p:sp>
        <p:nvSpPr>
          <p:cNvPr id="14359" name="Line 39"/>
          <p:cNvSpPr>
            <a:spLocks noChangeShapeType="1"/>
          </p:cNvSpPr>
          <p:nvPr/>
        </p:nvSpPr>
        <p:spPr bwMode="auto">
          <a:xfrm>
            <a:off x="4114800" y="5257800"/>
            <a:ext cx="684213" cy="0"/>
          </a:xfrm>
          <a:prstGeom prst="line">
            <a:avLst/>
          </a:prstGeom>
          <a:noFill/>
          <a:ln w="25400">
            <a:solidFill>
              <a:schemeClr val="tx1"/>
            </a:solidFill>
            <a:round/>
            <a:headEnd/>
            <a:tailEnd/>
          </a:ln>
        </p:spPr>
        <p:txBody>
          <a:bodyPr wrap="none" anchor="ctr"/>
          <a:lstStyle/>
          <a:p>
            <a:endParaRPr lang="en-US"/>
          </a:p>
        </p:txBody>
      </p:sp>
      <p:sp>
        <p:nvSpPr>
          <p:cNvPr id="14360" name="Line 40"/>
          <p:cNvSpPr>
            <a:spLocks noChangeShapeType="1"/>
          </p:cNvSpPr>
          <p:nvPr/>
        </p:nvSpPr>
        <p:spPr bwMode="auto">
          <a:xfrm>
            <a:off x="3922713" y="5572125"/>
            <a:ext cx="1144587" cy="0"/>
          </a:xfrm>
          <a:prstGeom prst="line">
            <a:avLst/>
          </a:prstGeom>
          <a:noFill/>
          <a:ln w="25400">
            <a:solidFill>
              <a:schemeClr val="tx1"/>
            </a:solidFill>
            <a:round/>
            <a:headEnd/>
            <a:tailEnd/>
          </a:ln>
        </p:spPr>
        <p:txBody>
          <a:bodyPr wrap="none" anchor="ctr"/>
          <a:lstStyle/>
          <a:p>
            <a:endParaRPr lang="en-US"/>
          </a:p>
        </p:txBody>
      </p:sp>
      <p:sp>
        <p:nvSpPr>
          <p:cNvPr id="14361" name="AutoShape 41"/>
          <p:cNvSpPr>
            <a:spLocks noChangeArrowheads="1"/>
          </p:cNvSpPr>
          <p:nvPr/>
        </p:nvSpPr>
        <p:spPr bwMode="auto">
          <a:xfrm>
            <a:off x="4343400" y="3168650"/>
            <a:ext cx="152400" cy="412750"/>
          </a:xfrm>
          <a:prstGeom prst="triangle">
            <a:avLst>
              <a:gd name="adj" fmla="val 50000"/>
            </a:avLst>
          </a:prstGeom>
          <a:solidFill>
            <a:srgbClr val="FF9933"/>
          </a:solidFill>
          <a:ln w="9525">
            <a:solidFill>
              <a:schemeClr val="tx1"/>
            </a:solidFill>
            <a:miter lim="800000"/>
            <a:headEnd/>
            <a:tailEnd/>
          </a:ln>
        </p:spPr>
        <p:txBody>
          <a:bodyPr wrap="none" anchor="ctr"/>
          <a:lstStyle/>
          <a:p>
            <a:endParaRPr lang="en-US"/>
          </a:p>
        </p:txBody>
      </p:sp>
      <p:sp>
        <p:nvSpPr>
          <p:cNvPr id="14362" name="Line 42"/>
          <p:cNvSpPr>
            <a:spLocks noChangeShapeType="1"/>
          </p:cNvSpPr>
          <p:nvPr/>
        </p:nvSpPr>
        <p:spPr bwMode="auto">
          <a:xfrm>
            <a:off x="3276600" y="4572000"/>
            <a:ext cx="839788" cy="0"/>
          </a:xfrm>
          <a:prstGeom prst="line">
            <a:avLst/>
          </a:prstGeom>
          <a:noFill/>
          <a:ln w="44450">
            <a:solidFill>
              <a:srgbClr val="FF9933"/>
            </a:solidFill>
            <a:round/>
            <a:headEnd/>
            <a:tailEnd/>
          </a:ln>
        </p:spPr>
        <p:txBody>
          <a:bodyPr wrap="none" anchor="ctr"/>
          <a:lstStyle/>
          <a:p>
            <a:endParaRPr lang="en-US"/>
          </a:p>
        </p:txBody>
      </p:sp>
      <p:sp>
        <p:nvSpPr>
          <p:cNvPr id="14363" name="Line 43"/>
          <p:cNvSpPr>
            <a:spLocks noChangeShapeType="1"/>
          </p:cNvSpPr>
          <p:nvPr/>
        </p:nvSpPr>
        <p:spPr bwMode="auto">
          <a:xfrm>
            <a:off x="4783138" y="4562475"/>
            <a:ext cx="839787" cy="0"/>
          </a:xfrm>
          <a:prstGeom prst="line">
            <a:avLst/>
          </a:prstGeom>
          <a:noFill/>
          <a:ln w="44450">
            <a:solidFill>
              <a:srgbClr val="FF9933"/>
            </a:solidFill>
            <a:round/>
            <a:headEnd/>
            <a:tailEnd/>
          </a:ln>
        </p:spPr>
        <p:txBody>
          <a:bodyPr wrap="none" anchor="ctr"/>
          <a:lstStyle/>
          <a:p>
            <a:endParaRPr lang="en-US"/>
          </a:p>
        </p:txBody>
      </p:sp>
      <p:sp>
        <p:nvSpPr>
          <p:cNvPr id="14364" name="Freeform 46"/>
          <p:cNvSpPr>
            <a:spLocks/>
          </p:cNvSpPr>
          <p:nvPr/>
        </p:nvSpPr>
        <p:spPr bwMode="auto">
          <a:xfrm>
            <a:off x="4114800" y="4572000"/>
            <a:ext cx="685800" cy="317500"/>
          </a:xfrm>
          <a:custGeom>
            <a:avLst/>
            <a:gdLst>
              <a:gd name="T0" fmla="*/ 0 w 432"/>
              <a:gd name="T1" fmla="*/ 0 h 200"/>
              <a:gd name="T2" fmla="*/ 241935031 w 432"/>
              <a:gd name="T3" fmla="*/ 362902488 h 200"/>
              <a:gd name="T4" fmla="*/ 483870062 w 432"/>
              <a:gd name="T5" fmla="*/ 483870051 h 200"/>
              <a:gd name="T6" fmla="*/ 604837528 w 432"/>
              <a:gd name="T7" fmla="*/ 483870051 h 200"/>
              <a:gd name="T8" fmla="*/ 846772658 w 432"/>
              <a:gd name="T9" fmla="*/ 362902488 h 200"/>
              <a:gd name="T10" fmla="*/ 1088707589 w 432"/>
              <a:gd name="T11" fmla="*/ 0 h 200"/>
              <a:gd name="T12" fmla="*/ 0 60000 65536"/>
              <a:gd name="T13" fmla="*/ 0 60000 65536"/>
              <a:gd name="T14" fmla="*/ 0 60000 65536"/>
              <a:gd name="T15" fmla="*/ 0 60000 65536"/>
              <a:gd name="T16" fmla="*/ 0 60000 65536"/>
              <a:gd name="T17" fmla="*/ 0 60000 65536"/>
              <a:gd name="T18" fmla="*/ 0 w 432"/>
              <a:gd name="T19" fmla="*/ 0 h 200"/>
              <a:gd name="T20" fmla="*/ 432 w 432"/>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432" h="200">
                <a:moveTo>
                  <a:pt x="0" y="0"/>
                </a:moveTo>
                <a:cubicBezTo>
                  <a:pt x="32" y="56"/>
                  <a:pt x="64" y="112"/>
                  <a:pt x="96" y="144"/>
                </a:cubicBezTo>
                <a:cubicBezTo>
                  <a:pt x="128" y="176"/>
                  <a:pt x="168" y="184"/>
                  <a:pt x="192" y="192"/>
                </a:cubicBezTo>
                <a:cubicBezTo>
                  <a:pt x="216" y="200"/>
                  <a:pt x="216" y="200"/>
                  <a:pt x="240" y="192"/>
                </a:cubicBezTo>
                <a:cubicBezTo>
                  <a:pt x="264" y="184"/>
                  <a:pt x="304" y="176"/>
                  <a:pt x="336" y="144"/>
                </a:cubicBezTo>
                <a:cubicBezTo>
                  <a:pt x="368" y="112"/>
                  <a:pt x="424" y="24"/>
                  <a:pt x="432" y="0"/>
                </a:cubicBezTo>
              </a:path>
            </a:pathLst>
          </a:custGeom>
          <a:noFill/>
          <a:ln w="31750">
            <a:solidFill>
              <a:srgbClr val="000000"/>
            </a:solidFill>
            <a:round/>
            <a:headEnd/>
            <a:tailEnd/>
          </a:ln>
        </p:spPr>
        <p:txBody>
          <a:bodyPr wrap="none" anchor="ctr"/>
          <a:lstStyle/>
          <a:p>
            <a:endParaRPr lang="en-US"/>
          </a:p>
        </p:txBody>
      </p:sp>
      <p:sp>
        <p:nvSpPr>
          <p:cNvPr id="14365" name="AutoShape 49"/>
          <p:cNvSpPr>
            <a:spLocks noChangeArrowheads="1"/>
          </p:cNvSpPr>
          <p:nvPr/>
        </p:nvSpPr>
        <p:spPr bwMode="auto">
          <a:xfrm flipV="1">
            <a:off x="4097338" y="5638800"/>
            <a:ext cx="685800" cy="304800"/>
          </a:xfrm>
          <a:custGeom>
            <a:avLst/>
            <a:gdLst>
              <a:gd name="T0" fmla="*/ 604912719 w 21600"/>
              <a:gd name="T1" fmla="*/ 30346399 h 21600"/>
              <a:gd name="T2" fmla="*/ 345664538 w 21600"/>
              <a:gd name="T3" fmla="*/ 60692798 h 21600"/>
              <a:gd name="T4" fmla="*/ 86416134 w 21600"/>
              <a:gd name="T5" fmla="*/ 30346399 h 21600"/>
              <a:gd name="T6" fmla="*/ 34566453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solidFill>
              <a:schemeClr val="bg2"/>
            </a:solidFill>
            <a:miter lim="800000"/>
            <a:headEnd/>
            <a:tailEnd/>
          </a:ln>
        </p:spPr>
        <p:txBody>
          <a:bodyPr wrap="none" anchor="ctr"/>
          <a:lstStyle/>
          <a:p>
            <a:endParaRPr lang="en-US"/>
          </a:p>
        </p:txBody>
      </p:sp>
      <p:sp>
        <p:nvSpPr>
          <p:cNvPr id="14366" name="Rectangle 50"/>
          <p:cNvSpPr>
            <a:spLocks noChangeArrowheads="1"/>
          </p:cNvSpPr>
          <p:nvPr/>
        </p:nvSpPr>
        <p:spPr bwMode="auto">
          <a:xfrm>
            <a:off x="4419600" y="4648200"/>
            <a:ext cx="76200" cy="984250"/>
          </a:xfrm>
          <a:prstGeom prst="rect">
            <a:avLst/>
          </a:prstGeom>
          <a:solidFill>
            <a:schemeClr val="bg2"/>
          </a:solidFill>
          <a:ln w="9525">
            <a:solidFill>
              <a:schemeClr val="bg2"/>
            </a:solidFill>
            <a:miter lim="800000"/>
            <a:headEnd/>
            <a:tailEnd/>
          </a:ln>
        </p:spPr>
        <p:txBody>
          <a:bodyPr wrap="none" anchor="ctr"/>
          <a:lstStyle/>
          <a:p>
            <a:endParaRPr lang="en-US"/>
          </a:p>
        </p:txBody>
      </p:sp>
      <p:sp>
        <p:nvSpPr>
          <p:cNvPr id="14367" name="Oval 52"/>
          <p:cNvSpPr>
            <a:spLocks noChangeArrowheads="1"/>
          </p:cNvSpPr>
          <p:nvPr/>
        </p:nvSpPr>
        <p:spPr bwMode="auto">
          <a:xfrm>
            <a:off x="4343400" y="4524375"/>
            <a:ext cx="228600" cy="123825"/>
          </a:xfrm>
          <a:prstGeom prst="ellipse">
            <a:avLst/>
          </a:prstGeom>
          <a:solidFill>
            <a:srgbClr val="FF9933"/>
          </a:solidFill>
          <a:ln w="9525">
            <a:solidFill>
              <a:srgbClr val="FF9933"/>
            </a:solidFill>
            <a:round/>
            <a:headEnd/>
            <a:tailEnd/>
          </a:ln>
        </p:spPr>
        <p:txBody>
          <a:bodyPr wrap="none" anchor="ctr"/>
          <a:lstStyle/>
          <a:p>
            <a:endParaRPr lang="en-US"/>
          </a:p>
        </p:txBody>
      </p:sp>
      <p:sp>
        <p:nvSpPr>
          <p:cNvPr id="32" name="TextBox 31"/>
          <p:cNvSpPr txBox="1"/>
          <p:nvPr/>
        </p:nvSpPr>
        <p:spPr>
          <a:xfrm>
            <a:off x="0" y="5943600"/>
            <a:ext cx="1981200" cy="457200"/>
          </a:xfrm>
          <a:prstGeom prst="rect">
            <a:avLst/>
          </a:prstGeom>
          <a:noFill/>
        </p:spPr>
        <p:txBody>
          <a:bodyPr wrap="square" rtlCol="0">
            <a:spAutoFit/>
          </a:bodyPr>
          <a:lstStyle/>
          <a:p>
            <a:r>
              <a:rPr lang="en-US" dirty="0" smtClean="0"/>
              <a:t>PHAK 8-18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263" y="457200"/>
            <a:ext cx="7772400" cy="1295400"/>
          </a:xfrm>
          <a:prstGeom prst="rect">
            <a:avLst/>
          </a:prstGeom>
          <a:noFill/>
          <a:ln w="9525">
            <a:noFill/>
            <a:miter lim="800000"/>
            <a:headEnd/>
            <a:tailEnd/>
          </a:ln>
        </p:spPr>
        <p:txBody>
          <a:bodyPr anchor="ctr"/>
          <a:lstStyle/>
          <a:p>
            <a:r>
              <a:rPr lang="en-US" sz="4400">
                <a:solidFill>
                  <a:srgbClr val="99FF66"/>
                </a:solidFill>
              </a:rPr>
              <a:t>Attitude Indicator</a:t>
            </a:r>
          </a:p>
        </p:txBody>
      </p:sp>
      <p:sp>
        <p:nvSpPr>
          <p:cNvPr id="15363" name="Rectangle 3"/>
          <p:cNvSpPr>
            <a:spLocks noChangeArrowheads="1"/>
          </p:cNvSpPr>
          <p:nvPr/>
        </p:nvSpPr>
        <p:spPr bwMode="auto">
          <a:xfrm>
            <a:off x="703263" y="1798638"/>
            <a:ext cx="7772400" cy="4579937"/>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sz="2800"/>
              <a:t>Attitude indicator, or artificial horizon, is a mechanical substitute for the natural horizon</a:t>
            </a:r>
          </a:p>
          <a:p>
            <a:pPr marL="342900" indent="-342900" algn="l">
              <a:spcBef>
                <a:spcPct val="20000"/>
              </a:spcBef>
              <a:buClr>
                <a:srgbClr val="99FF66"/>
              </a:buClr>
              <a:buSzPct val="110000"/>
              <a:buFontTx/>
              <a:buChar char="•"/>
            </a:pPr>
            <a:r>
              <a:rPr lang="en-US" sz="2800"/>
              <a:t>Gives you immediate and direct indication of the airplane’s pitch and bank attitude</a:t>
            </a:r>
          </a:p>
          <a:p>
            <a:pPr marL="342900" indent="-342900" algn="l">
              <a:spcBef>
                <a:spcPct val="20000"/>
              </a:spcBef>
              <a:buClr>
                <a:srgbClr val="99FF66"/>
              </a:buClr>
              <a:buSzPct val="110000"/>
              <a:buFontTx/>
              <a:buChar char="•"/>
            </a:pPr>
            <a:r>
              <a:rPr lang="en-US" sz="2800"/>
              <a:t>In private pilot training, attitude indicator is integrated with outside visual references for precise control</a:t>
            </a:r>
          </a:p>
          <a:p>
            <a:pPr marL="342900" indent="-342900" algn="l">
              <a:spcBef>
                <a:spcPct val="20000"/>
              </a:spcBef>
              <a:buClr>
                <a:srgbClr val="99FF66"/>
              </a:buClr>
              <a:buSzPct val="110000"/>
              <a:buFontTx/>
              <a:buChar char="•"/>
            </a:pPr>
            <a:r>
              <a:rPr lang="en-US" sz="2800"/>
              <a:t>During instrument training, attitude indicator becomes the central part of your scan without outside visual reference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457200"/>
            <a:ext cx="7772400" cy="1311275"/>
          </a:xfrm>
          <a:prstGeom prst="rect">
            <a:avLst/>
          </a:prstGeom>
          <a:noFill/>
          <a:ln w="9525">
            <a:noFill/>
            <a:miter lim="800000"/>
            <a:headEnd/>
            <a:tailEnd/>
          </a:ln>
        </p:spPr>
        <p:txBody>
          <a:bodyPr anchor="ctr"/>
          <a:lstStyle/>
          <a:p>
            <a:r>
              <a:rPr lang="en-US" sz="4400">
                <a:solidFill>
                  <a:srgbClr val="99FF66"/>
                </a:solidFill>
              </a:rPr>
              <a:t>Attitude Indicator</a:t>
            </a:r>
          </a:p>
        </p:txBody>
      </p:sp>
      <p:sp>
        <p:nvSpPr>
          <p:cNvPr id="16387" name="Rectangle 3"/>
          <p:cNvSpPr>
            <a:spLocks noChangeArrowheads="1"/>
          </p:cNvSpPr>
          <p:nvPr/>
        </p:nvSpPr>
        <p:spPr bwMode="auto">
          <a:xfrm>
            <a:off x="685800" y="1455738"/>
            <a:ext cx="7772400" cy="625475"/>
          </a:xfrm>
          <a:prstGeom prst="rect">
            <a:avLst/>
          </a:prstGeom>
          <a:noFill/>
          <a:ln w="9525">
            <a:noFill/>
            <a:miter lim="800000"/>
            <a:headEnd/>
            <a:tailEnd/>
          </a:ln>
        </p:spPr>
        <p:txBody>
          <a:bodyPr/>
          <a:lstStyle/>
          <a:p>
            <a:pPr marL="342900" indent="-342900" algn="l">
              <a:spcBef>
                <a:spcPct val="20000"/>
              </a:spcBef>
              <a:buClr>
                <a:srgbClr val="99FF66"/>
              </a:buClr>
              <a:buSzPct val="110000"/>
            </a:pPr>
            <a:r>
              <a:rPr lang="en-US" sz="3200">
                <a:solidFill>
                  <a:srgbClr val="99FF66"/>
                </a:solidFill>
              </a:rPr>
              <a:t>How it works…</a:t>
            </a:r>
          </a:p>
        </p:txBody>
      </p:sp>
      <p:sp>
        <p:nvSpPr>
          <p:cNvPr id="16388" name="Rectangle 4"/>
          <p:cNvSpPr>
            <a:spLocks noChangeArrowheads="1"/>
          </p:cNvSpPr>
          <p:nvPr/>
        </p:nvSpPr>
        <p:spPr bwMode="auto">
          <a:xfrm>
            <a:off x="755650" y="2081213"/>
            <a:ext cx="7772400" cy="4578350"/>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sz="2800"/>
              <a:t>A gyro which spins in the horizontal plane, mounted on dual gimbals that allow it to remain in that plane regardless of aircraft movement</a:t>
            </a:r>
          </a:p>
          <a:p>
            <a:pPr marL="342900" indent="-342900" algn="l">
              <a:spcBef>
                <a:spcPct val="20000"/>
              </a:spcBef>
              <a:buClr>
                <a:srgbClr val="99FF66"/>
              </a:buClr>
              <a:buSzPct val="110000"/>
              <a:buFontTx/>
              <a:buChar char="•"/>
            </a:pPr>
            <a:endParaRPr lang="en-US" sz="2800"/>
          </a:p>
          <a:p>
            <a:pPr marL="342900" indent="-342900" algn="l">
              <a:spcBef>
                <a:spcPct val="20000"/>
              </a:spcBef>
              <a:buClr>
                <a:srgbClr val="99FF66"/>
              </a:buClr>
              <a:buSzPct val="110000"/>
              <a:buFontTx/>
              <a:buChar char="•"/>
            </a:pPr>
            <a:r>
              <a:rPr lang="en-US" sz="2800"/>
              <a:t>The gyro spins in the horizontal plane</a:t>
            </a:r>
          </a:p>
          <a:p>
            <a:pPr marL="342900" indent="-342900" algn="l">
              <a:spcBef>
                <a:spcPct val="20000"/>
              </a:spcBef>
              <a:buClr>
                <a:srgbClr val="99FF66"/>
              </a:buClr>
              <a:buSzPct val="110000"/>
              <a:buFontTx/>
              <a:buChar char="•"/>
            </a:pPr>
            <a:endParaRPr lang="en-US" sz="2800"/>
          </a:p>
          <a:p>
            <a:pPr marL="342900" indent="-342900" algn="l">
              <a:spcBef>
                <a:spcPct val="20000"/>
              </a:spcBef>
              <a:buClr>
                <a:srgbClr val="99FF66"/>
              </a:buClr>
              <a:buSzPct val="110000"/>
              <a:buFontTx/>
              <a:buChar char="•"/>
            </a:pPr>
            <a:r>
              <a:rPr lang="en-US" sz="2800"/>
              <a:t> On a vacuum-driven or pressure-driven attitude indicator, pendulous vanes will cause the gyro to remain erect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Attitude Indicator.jpg"/>
          <p:cNvPicPr>
            <a:picLocks noChangeAspect="1"/>
          </p:cNvPicPr>
          <p:nvPr/>
        </p:nvPicPr>
        <p:blipFill>
          <a:blip r:embed="rId2"/>
          <a:srcRect/>
          <a:stretch>
            <a:fillRect/>
          </a:stretch>
        </p:blipFill>
        <p:spPr bwMode="auto">
          <a:xfrm>
            <a:off x="971550" y="381000"/>
            <a:ext cx="7181850" cy="6080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457200"/>
            <a:ext cx="7772400" cy="1311275"/>
          </a:xfrm>
          <a:prstGeom prst="rect">
            <a:avLst/>
          </a:prstGeom>
          <a:noFill/>
          <a:ln w="9525">
            <a:noFill/>
            <a:miter lim="800000"/>
            <a:headEnd/>
            <a:tailEnd/>
          </a:ln>
        </p:spPr>
        <p:txBody>
          <a:bodyPr anchor="ctr"/>
          <a:lstStyle/>
          <a:p>
            <a:r>
              <a:rPr lang="en-US" sz="4400">
                <a:solidFill>
                  <a:srgbClr val="99FF66"/>
                </a:solidFill>
              </a:rPr>
              <a:t>Attitude Indicator</a:t>
            </a:r>
          </a:p>
        </p:txBody>
      </p:sp>
      <p:sp>
        <p:nvSpPr>
          <p:cNvPr id="18435" name="Rectangle 3"/>
          <p:cNvSpPr>
            <a:spLocks noChangeArrowheads="1"/>
          </p:cNvSpPr>
          <p:nvPr/>
        </p:nvSpPr>
        <p:spPr bwMode="auto">
          <a:xfrm>
            <a:off x="685800" y="1631950"/>
            <a:ext cx="7772400" cy="623888"/>
          </a:xfrm>
          <a:prstGeom prst="rect">
            <a:avLst/>
          </a:prstGeom>
          <a:noFill/>
          <a:ln w="9525">
            <a:noFill/>
            <a:miter lim="800000"/>
            <a:headEnd/>
            <a:tailEnd/>
          </a:ln>
        </p:spPr>
        <p:txBody>
          <a:bodyPr/>
          <a:lstStyle/>
          <a:p>
            <a:pPr marL="342900" indent="-342900" algn="l">
              <a:spcBef>
                <a:spcPct val="20000"/>
              </a:spcBef>
              <a:buClr>
                <a:srgbClr val="99FF66"/>
              </a:buClr>
              <a:buSzPct val="110000"/>
            </a:pPr>
            <a:r>
              <a:rPr lang="en-US" sz="3200">
                <a:solidFill>
                  <a:srgbClr val="99FF66"/>
                </a:solidFill>
              </a:rPr>
              <a:t>Errors…</a:t>
            </a:r>
          </a:p>
        </p:txBody>
      </p:sp>
      <p:sp>
        <p:nvSpPr>
          <p:cNvPr id="18436" name="Rectangle 4"/>
          <p:cNvSpPr>
            <a:spLocks noChangeArrowheads="1"/>
          </p:cNvSpPr>
          <p:nvPr/>
        </p:nvSpPr>
        <p:spPr bwMode="auto">
          <a:xfrm>
            <a:off x="755650" y="2278063"/>
            <a:ext cx="7772400" cy="4579937"/>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a:t>Usually very minor in modern indicators (less than 5</a:t>
            </a:r>
            <a:r>
              <a:rPr lang="en-US">
                <a:cs typeface="Times New Roman" pitchFamily="18" charset="0"/>
              </a:rPr>
              <a:t>° of bank error and 1 bar width of pitch error in a 180° turn)</a:t>
            </a:r>
          </a:p>
          <a:p>
            <a:pPr marL="342900" indent="-342900" algn="l">
              <a:spcBef>
                <a:spcPct val="20000"/>
              </a:spcBef>
              <a:buClr>
                <a:srgbClr val="99FF66"/>
              </a:buClr>
              <a:buSzPct val="110000"/>
              <a:buFontTx/>
              <a:buChar char="•"/>
            </a:pPr>
            <a:r>
              <a:rPr lang="en-US">
                <a:cs typeface="Times New Roman" pitchFamily="18" charset="0"/>
              </a:rPr>
              <a:t>Since gyro is parallel to the horizon, and the G-force inside the airplane is toward the bottom of the airplane (not gyro’s axis of rotation), the vanes open asymmetrically and cause the gyro to precess</a:t>
            </a:r>
          </a:p>
          <a:p>
            <a:pPr marL="342900" indent="-342900" algn="l">
              <a:spcBef>
                <a:spcPct val="20000"/>
              </a:spcBef>
              <a:buClr>
                <a:srgbClr val="99FF66"/>
              </a:buClr>
              <a:buSzPct val="110000"/>
              <a:buFontTx/>
              <a:buChar char="•"/>
            </a:pPr>
            <a:r>
              <a:rPr lang="en-US">
                <a:cs typeface="Times New Roman" pitchFamily="18" charset="0"/>
              </a:rPr>
              <a:t>Errors in both pitch and bank indication are usually at a maximum as the aircraft rolls out of a 180° turn.  (Shows slight climb and a turn to the opposite direction)</a:t>
            </a:r>
          </a:p>
          <a:p>
            <a:pPr marL="342900" indent="-342900" algn="l">
              <a:spcBef>
                <a:spcPct val="20000"/>
              </a:spcBef>
              <a:buClr>
                <a:srgbClr val="99FF66"/>
              </a:buClr>
              <a:buSzPct val="110000"/>
              <a:buFontTx/>
              <a:buChar char="•"/>
            </a:pPr>
            <a:r>
              <a:rPr lang="en-US">
                <a:cs typeface="Times New Roman" pitchFamily="18" charset="0"/>
              </a:rPr>
              <a:t>During acceleration, the horizontal bar moves down, indicating a climb.  Vice versa for deceleration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99FF66"/>
                </a:solidFill>
                <a:effectLst>
                  <a:outerShdw dist="35921" dir="2700000" algn="ctr" rotWithShape="0">
                    <a:srgbClr val="990000"/>
                  </a:outerShdw>
                </a:effectLst>
                <a:latin typeface="Impact"/>
              </a:rPr>
              <a:t>HEADING INDICATOR</a:t>
            </a:r>
          </a:p>
        </p:txBody>
      </p:sp>
      <p:sp>
        <p:nvSpPr>
          <p:cNvPr id="19459" name="Oval 4"/>
          <p:cNvSpPr>
            <a:spLocks noChangeArrowheads="1"/>
          </p:cNvSpPr>
          <p:nvPr/>
        </p:nvSpPr>
        <p:spPr bwMode="auto">
          <a:xfrm>
            <a:off x="2438400" y="259080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19460" name="AutoShape 3"/>
          <p:cNvSpPr>
            <a:spLocks noChangeArrowheads="1"/>
          </p:cNvSpPr>
          <p:nvPr/>
        </p:nvSpPr>
        <p:spPr bwMode="auto">
          <a:xfrm>
            <a:off x="2438400" y="259080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19461" name="AutoShape 7"/>
          <p:cNvSpPr>
            <a:spLocks noChangeArrowheads="1"/>
          </p:cNvSpPr>
          <p:nvPr/>
        </p:nvSpPr>
        <p:spPr bwMode="auto">
          <a:xfrm flipV="1">
            <a:off x="4419600" y="2590800"/>
            <a:ext cx="76200" cy="15240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19462" name="Line 8"/>
          <p:cNvSpPr>
            <a:spLocks noChangeShapeType="1"/>
          </p:cNvSpPr>
          <p:nvPr/>
        </p:nvSpPr>
        <p:spPr bwMode="auto">
          <a:xfrm>
            <a:off x="6248400" y="4648200"/>
            <a:ext cx="152400" cy="0"/>
          </a:xfrm>
          <a:prstGeom prst="line">
            <a:avLst/>
          </a:prstGeom>
          <a:noFill/>
          <a:ln w="76200">
            <a:solidFill>
              <a:schemeClr val="tx2"/>
            </a:solidFill>
            <a:round/>
            <a:headEnd/>
            <a:tailEnd/>
          </a:ln>
        </p:spPr>
        <p:txBody>
          <a:bodyPr wrap="none" anchor="ctr"/>
          <a:lstStyle/>
          <a:p>
            <a:endParaRPr lang="en-US"/>
          </a:p>
        </p:txBody>
      </p:sp>
      <p:sp>
        <p:nvSpPr>
          <p:cNvPr id="19463" name="Line 9"/>
          <p:cNvSpPr>
            <a:spLocks noChangeShapeType="1"/>
          </p:cNvSpPr>
          <p:nvPr/>
        </p:nvSpPr>
        <p:spPr bwMode="auto">
          <a:xfrm>
            <a:off x="2438400" y="4648200"/>
            <a:ext cx="152400" cy="0"/>
          </a:xfrm>
          <a:prstGeom prst="line">
            <a:avLst/>
          </a:prstGeom>
          <a:noFill/>
          <a:ln w="76200">
            <a:solidFill>
              <a:schemeClr val="tx2"/>
            </a:solidFill>
            <a:round/>
            <a:headEnd/>
            <a:tailEnd/>
          </a:ln>
        </p:spPr>
        <p:txBody>
          <a:bodyPr wrap="none" anchor="ctr"/>
          <a:lstStyle/>
          <a:p>
            <a:endParaRPr lang="en-US"/>
          </a:p>
        </p:txBody>
      </p:sp>
      <p:sp>
        <p:nvSpPr>
          <p:cNvPr id="19464" name="Line 10"/>
          <p:cNvSpPr>
            <a:spLocks noChangeShapeType="1"/>
          </p:cNvSpPr>
          <p:nvPr/>
        </p:nvSpPr>
        <p:spPr bwMode="auto">
          <a:xfrm rot="16200000" flipV="1">
            <a:off x="4343400" y="6477000"/>
            <a:ext cx="152400" cy="0"/>
          </a:xfrm>
          <a:prstGeom prst="line">
            <a:avLst/>
          </a:prstGeom>
          <a:noFill/>
          <a:ln w="76200">
            <a:solidFill>
              <a:schemeClr val="tx2"/>
            </a:solidFill>
            <a:round/>
            <a:headEnd/>
            <a:tailEnd/>
          </a:ln>
        </p:spPr>
        <p:txBody>
          <a:bodyPr wrap="none" anchor="ctr"/>
          <a:lstStyle/>
          <a:p>
            <a:endParaRPr lang="en-US"/>
          </a:p>
        </p:txBody>
      </p:sp>
      <p:sp>
        <p:nvSpPr>
          <p:cNvPr id="19465" name="Line 11"/>
          <p:cNvSpPr>
            <a:spLocks noChangeShapeType="1"/>
          </p:cNvSpPr>
          <p:nvPr/>
        </p:nvSpPr>
        <p:spPr bwMode="auto">
          <a:xfrm rot="-2140584">
            <a:off x="5791200" y="3352800"/>
            <a:ext cx="152400" cy="1588"/>
          </a:xfrm>
          <a:prstGeom prst="line">
            <a:avLst/>
          </a:prstGeom>
          <a:noFill/>
          <a:ln w="57150">
            <a:solidFill>
              <a:schemeClr val="tx2"/>
            </a:solidFill>
            <a:round/>
            <a:headEnd/>
            <a:tailEnd/>
          </a:ln>
        </p:spPr>
        <p:txBody>
          <a:bodyPr wrap="none" anchor="ctr"/>
          <a:lstStyle/>
          <a:p>
            <a:endParaRPr lang="en-US"/>
          </a:p>
        </p:txBody>
      </p:sp>
      <p:sp>
        <p:nvSpPr>
          <p:cNvPr id="19466" name="Line 13"/>
          <p:cNvSpPr>
            <a:spLocks noChangeShapeType="1"/>
          </p:cNvSpPr>
          <p:nvPr/>
        </p:nvSpPr>
        <p:spPr bwMode="auto">
          <a:xfrm rot="2753742">
            <a:off x="2894807" y="3355181"/>
            <a:ext cx="152400" cy="1587"/>
          </a:xfrm>
          <a:prstGeom prst="line">
            <a:avLst/>
          </a:prstGeom>
          <a:noFill/>
          <a:ln w="57150">
            <a:solidFill>
              <a:schemeClr val="tx2"/>
            </a:solidFill>
            <a:round/>
            <a:headEnd/>
            <a:tailEnd/>
          </a:ln>
        </p:spPr>
        <p:txBody>
          <a:bodyPr wrap="none" anchor="ctr"/>
          <a:lstStyle/>
          <a:p>
            <a:endParaRPr lang="en-US"/>
          </a:p>
        </p:txBody>
      </p:sp>
      <p:sp>
        <p:nvSpPr>
          <p:cNvPr id="19467" name="Line 14"/>
          <p:cNvSpPr>
            <a:spLocks noChangeShapeType="1"/>
          </p:cNvSpPr>
          <p:nvPr/>
        </p:nvSpPr>
        <p:spPr bwMode="auto">
          <a:xfrm rot="2467072">
            <a:off x="5791200" y="5791200"/>
            <a:ext cx="152400" cy="1588"/>
          </a:xfrm>
          <a:prstGeom prst="line">
            <a:avLst/>
          </a:prstGeom>
          <a:noFill/>
          <a:ln w="57150">
            <a:solidFill>
              <a:schemeClr val="tx2"/>
            </a:solidFill>
            <a:round/>
            <a:headEnd/>
            <a:tailEnd/>
          </a:ln>
        </p:spPr>
        <p:txBody>
          <a:bodyPr wrap="none" anchor="ctr"/>
          <a:lstStyle/>
          <a:p>
            <a:endParaRPr lang="en-US"/>
          </a:p>
        </p:txBody>
      </p:sp>
      <p:sp>
        <p:nvSpPr>
          <p:cNvPr id="19468" name="Line 15"/>
          <p:cNvSpPr>
            <a:spLocks noChangeShapeType="1"/>
          </p:cNvSpPr>
          <p:nvPr/>
        </p:nvSpPr>
        <p:spPr bwMode="auto">
          <a:xfrm rot="-2342130">
            <a:off x="2894013" y="5791200"/>
            <a:ext cx="152400" cy="1588"/>
          </a:xfrm>
          <a:prstGeom prst="line">
            <a:avLst/>
          </a:prstGeom>
          <a:noFill/>
          <a:ln w="57150">
            <a:solidFill>
              <a:schemeClr val="tx2"/>
            </a:solidFill>
            <a:round/>
            <a:headEnd/>
            <a:tailEnd/>
          </a:ln>
        </p:spPr>
        <p:txBody>
          <a:bodyPr wrap="none" anchor="ctr"/>
          <a:lstStyle/>
          <a:p>
            <a:endParaRPr lang="en-US"/>
          </a:p>
        </p:txBody>
      </p:sp>
      <p:sp>
        <p:nvSpPr>
          <p:cNvPr id="19469" name="Line 16"/>
          <p:cNvSpPr>
            <a:spLocks noChangeShapeType="1"/>
          </p:cNvSpPr>
          <p:nvPr/>
        </p:nvSpPr>
        <p:spPr bwMode="auto">
          <a:xfrm rot="16200000" flipV="1">
            <a:off x="4288631" y="2891632"/>
            <a:ext cx="280987" cy="0"/>
          </a:xfrm>
          <a:prstGeom prst="line">
            <a:avLst/>
          </a:prstGeom>
          <a:noFill/>
          <a:ln w="57150">
            <a:solidFill>
              <a:schemeClr val="tx2"/>
            </a:solidFill>
            <a:round/>
            <a:headEnd/>
            <a:tailEnd/>
          </a:ln>
        </p:spPr>
        <p:txBody>
          <a:bodyPr wrap="none" anchor="ctr"/>
          <a:lstStyle/>
          <a:p>
            <a:endParaRPr lang="en-US"/>
          </a:p>
        </p:txBody>
      </p:sp>
      <p:sp>
        <p:nvSpPr>
          <p:cNvPr id="19470" name="Line 17"/>
          <p:cNvSpPr>
            <a:spLocks noChangeShapeType="1"/>
          </p:cNvSpPr>
          <p:nvPr/>
        </p:nvSpPr>
        <p:spPr bwMode="auto">
          <a:xfrm rot="5400000" flipH="1" flipV="1">
            <a:off x="4262438" y="6248400"/>
            <a:ext cx="304800" cy="0"/>
          </a:xfrm>
          <a:prstGeom prst="line">
            <a:avLst/>
          </a:prstGeom>
          <a:noFill/>
          <a:ln w="57150">
            <a:solidFill>
              <a:schemeClr val="tx2"/>
            </a:solidFill>
            <a:round/>
            <a:headEnd/>
            <a:tailEnd/>
          </a:ln>
        </p:spPr>
        <p:txBody>
          <a:bodyPr wrap="none" anchor="ctr"/>
          <a:lstStyle/>
          <a:p>
            <a:endParaRPr lang="en-US"/>
          </a:p>
        </p:txBody>
      </p:sp>
      <p:sp>
        <p:nvSpPr>
          <p:cNvPr id="19471" name="Line 18"/>
          <p:cNvSpPr>
            <a:spLocks noChangeShapeType="1"/>
          </p:cNvSpPr>
          <p:nvPr/>
        </p:nvSpPr>
        <p:spPr bwMode="auto">
          <a:xfrm rot="15620406" flipV="1">
            <a:off x="3975100" y="2941638"/>
            <a:ext cx="280987" cy="1588"/>
          </a:xfrm>
          <a:prstGeom prst="line">
            <a:avLst/>
          </a:prstGeom>
          <a:noFill/>
          <a:ln w="57150">
            <a:solidFill>
              <a:schemeClr val="tx2"/>
            </a:solidFill>
            <a:round/>
            <a:headEnd/>
            <a:tailEnd/>
          </a:ln>
        </p:spPr>
        <p:txBody>
          <a:bodyPr wrap="none" anchor="ctr"/>
          <a:lstStyle/>
          <a:p>
            <a:endParaRPr lang="en-US"/>
          </a:p>
        </p:txBody>
      </p:sp>
      <p:sp>
        <p:nvSpPr>
          <p:cNvPr id="19472" name="Line 19"/>
          <p:cNvSpPr>
            <a:spLocks noChangeShapeType="1"/>
          </p:cNvSpPr>
          <p:nvPr/>
        </p:nvSpPr>
        <p:spPr bwMode="auto">
          <a:xfrm rot="14940821" flipV="1">
            <a:off x="3682206" y="3023394"/>
            <a:ext cx="263525" cy="1588"/>
          </a:xfrm>
          <a:prstGeom prst="line">
            <a:avLst/>
          </a:prstGeom>
          <a:noFill/>
          <a:ln w="57150">
            <a:solidFill>
              <a:schemeClr val="tx2"/>
            </a:solidFill>
            <a:round/>
            <a:headEnd/>
            <a:tailEnd/>
          </a:ln>
        </p:spPr>
        <p:txBody>
          <a:bodyPr wrap="none" anchor="ctr"/>
          <a:lstStyle/>
          <a:p>
            <a:endParaRPr lang="en-US"/>
          </a:p>
        </p:txBody>
      </p:sp>
      <p:sp>
        <p:nvSpPr>
          <p:cNvPr id="19473" name="Line 20"/>
          <p:cNvSpPr>
            <a:spLocks noChangeShapeType="1"/>
          </p:cNvSpPr>
          <p:nvPr/>
        </p:nvSpPr>
        <p:spPr bwMode="auto">
          <a:xfrm rot="16993976" flipV="1">
            <a:off x="4598988" y="2935288"/>
            <a:ext cx="261937" cy="1587"/>
          </a:xfrm>
          <a:prstGeom prst="line">
            <a:avLst/>
          </a:prstGeom>
          <a:noFill/>
          <a:ln w="57150">
            <a:solidFill>
              <a:schemeClr val="tx2"/>
            </a:solidFill>
            <a:round/>
            <a:headEnd/>
            <a:tailEnd/>
          </a:ln>
        </p:spPr>
        <p:txBody>
          <a:bodyPr wrap="none" anchor="ctr"/>
          <a:lstStyle/>
          <a:p>
            <a:endParaRPr lang="en-US"/>
          </a:p>
        </p:txBody>
      </p:sp>
      <p:sp>
        <p:nvSpPr>
          <p:cNvPr id="19474" name="Line 21"/>
          <p:cNvSpPr>
            <a:spLocks noChangeShapeType="1"/>
          </p:cNvSpPr>
          <p:nvPr/>
        </p:nvSpPr>
        <p:spPr bwMode="auto">
          <a:xfrm rot="17922357" flipV="1">
            <a:off x="5163343" y="3164682"/>
            <a:ext cx="271463" cy="0"/>
          </a:xfrm>
          <a:prstGeom prst="line">
            <a:avLst/>
          </a:prstGeom>
          <a:noFill/>
          <a:ln w="57150">
            <a:solidFill>
              <a:schemeClr val="tx2"/>
            </a:solidFill>
            <a:round/>
            <a:headEnd/>
            <a:tailEnd/>
          </a:ln>
        </p:spPr>
        <p:txBody>
          <a:bodyPr wrap="none" anchor="ctr"/>
          <a:lstStyle/>
          <a:p>
            <a:endParaRPr lang="en-US"/>
          </a:p>
        </p:txBody>
      </p:sp>
      <p:sp>
        <p:nvSpPr>
          <p:cNvPr id="19475" name="Line 22"/>
          <p:cNvSpPr>
            <a:spLocks noChangeShapeType="1"/>
          </p:cNvSpPr>
          <p:nvPr/>
        </p:nvSpPr>
        <p:spPr bwMode="auto">
          <a:xfrm rot="-7301842">
            <a:off x="3433762" y="3154363"/>
            <a:ext cx="290513" cy="1588"/>
          </a:xfrm>
          <a:prstGeom prst="line">
            <a:avLst/>
          </a:prstGeom>
          <a:noFill/>
          <a:ln w="57150">
            <a:solidFill>
              <a:schemeClr val="tx2"/>
            </a:solidFill>
            <a:round/>
            <a:headEnd/>
            <a:tailEnd/>
          </a:ln>
        </p:spPr>
        <p:txBody>
          <a:bodyPr wrap="none" anchor="ctr"/>
          <a:lstStyle/>
          <a:p>
            <a:endParaRPr lang="en-US"/>
          </a:p>
        </p:txBody>
      </p:sp>
      <p:sp>
        <p:nvSpPr>
          <p:cNvPr id="19476" name="Line 23"/>
          <p:cNvSpPr>
            <a:spLocks noChangeShapeType="1"/>
          </p:cNvSpPr>
          <p:nvPr/>
        </p:nvSpPr>
        <p:spPr bwMode="auto">
          <a:xfrm rot="-3216156" flipH="1" flipV="1">
            <a:off x="5385594" y="3328194"/>
            <a:ext cx="284162" cy="19050"/>
          </a:xfrm>
          <a:prstGeom prst="line">
            <a:avLst/>
          </a:prstGeom>
          <a:noFill/>
          <a:ln w="57150">
            <a:solidFill>
              <a:schemeClr val="tx2"/>
            </a:solidFill>
            <a:round/>
            <a:headEnd/>
            <a:tailEnd/>
          </a:ln>
        </p:spPr>
        <p:txBody>
          <a:bodyPr wrap="none" anchor="ctr"/>
          <a:lstStyle/>
          <a:p>
            <a:endParaRPr lang="en-US"/>
          </a:p>
        </p:txBody>
      </p:sp>
      <p:sp>
        <p:nvSpPr>
          <p:cNvPr id="19477" name="Line 24"/>
          <p:cNvSpPr>
            <a:spLocks noChangeShapeType="1"/>
          </p:cNvSpPr>
          <p:nvPr/>
        </p:nvSpPr>
        <p:spPr bwMode="auto">
          <a:xfrm rot="13137526" flipV="1">
            <a:off x="2935288" y="3586163"/>
            <a:ext cx="304800" cy="1587"/>
          </a:xfrm>
          <a:prstGeom prst="line">
            <a:avLst/>
          </a:prstGeom>
          <a:noFill/>
          <a:ln w="57150">
            <a:solidFill>
              <a:schemeClr val="tx2"/>
            </a:solidFill>
            <a:round/>
            <a:headEnd/>
            <a:tailEnd/>
          </a:ln>
        </p:spPr>
        <p:txBody>
          <a:bodyPr wrap="none" anchor="ctr"/>
          <a:lstStyle/>
          <a:p>
            <a:endParaRPr lang="en-US"/>
          </a:p>
        </p:txBody>
      </p:sp>
      <p:sp>
        <p:nvSpPr>
          <p:cNvPr id="19478" name="Line 25"/>
          <p:cNvSpPr>
            <a:spLocks noChangeShapeType="1"/>
          </p:cNvSpPr>
          <p:nvPr/>
        </p:nvSpPr>
        <p:spPr bwMode="auto">
          <a:xfrm rot="21009408" flipV="1">
            <a:off x="5773738" y="3810000"/>
            <a:ext cx="268287" cy="76200"/>
          </a:xfrm>
          <a:prstGeom prst="line">
            <a:avLst/>
          </a:prstGeom>
          <a:noFill/>
          <a:ln w="57150">
            <a:solidFill>
              <a:schemeClr val="tx2"/>
            </a:solidFill>
            <a:round/>
            <a:headEnd/>
            <a:tailEnd/>
          </a:ln>
        </p:spPr>
        <p:txBody>
          <a:bodyPr wrap="none" anchor="ctr"/>
          <a:lstStyle/>
          <a:p>
            <a:endParaRPr lang="en-US"/>
          </a:p>
        </p:txBody>
      </p:sp>
      <p:sp>
        <p:nvSpPr>
          <p:cNvPr id="19479" name="Line 26"/>
          <p:cNvSpPr>
            <a:spLocks noChangeShapeType="1"/>
          </p:cNvSpPr>
          <p:nvPr/>
        </p:nvSpPr>
        <p:spPr bwMode="auto">
          <a:xfrm rot="-2040641">
            <a:off x="5605463" y="3586163"/>
            <a:ext cx="303212" cy="0"/>
          </a:xfrm>
          <a:prstGeom prst="line">
            <a:avLst/>
          </a:prstGeom>
          <a:noFill/>
          <a:ln w="57150">
            <a:solidFill>
              <a:schemeClr val="tx2"/>
            </a:solidFill>
            <a:round/>
            <a:headEnd/>
            <a:tailEnd/>
          </a:ln>
        </p:spPr>
        <p:txBody>
          <a:bodyPr wrap="none" anchor="ctr"/>
          <a:lstStyle/>
          <a:p>
            <a:endParaRPr lang="en-US"/>
          </a:p>
        </p:txBody>
      </p:sp>
      <p:sp>
        <p:nvSpPr>
          <p:cNvPr id="19480" name="Line 28"/>
          <p:cNvSpPr>
            <a:spLocks noChangeShapeType="1"/>
          </p:cNvSpPr>
          <p:nvPr/>
        </p:nvSpPr>
        <p:spPr bwMode="auto">
          <a:xfrm rot="11606917" flipV="1">
            <a:off x="2692400" y="4114800"/>
            <a:ext cx="319088" cy="0"/>
          </a:xfrm>
          <a:prstGeom prst="line">
            <a:avLst/>
          </a:prstGeom>
          <a:noFill/>
          <a:ln w="57150">
            <a:solidFill>
              <a:schemeClr val="tx2"/>
            </a:solidFill>
            <a:round/>
            <a:headEnd/>
            <a:tailEnd/>
          </a:ln>
        </p:spPr>
        <p:txBody>
          <a:bodyPr wrap="none" anchor="ctr"/>
          <a:lstStyle/>
          <a:p>
            <a:endParaRPr lang="en-US"/>
          </a:p>
        </p:txBody>
      </p:sp>
      <p:sp>
        <p:nvSpPr>
          <p:cNvPr id="19481" name="Line 29"/>
          <p:cNvSpPr>
            <a:spLocks noChangeShapeType="1"/>
          </p:cNvSpPr>
          <p:nvPr/>
        </p:nvSpPr>
        <p:spPr bwMode="auto">
          <a:xfrm rot="10800000">
            <a:off x="2633663" y="4648200"/>
            <a:ext cx="301625" cy="4763"/>
          </a:xfrm>
          <a:prstGeom prst="line">
            <a:avLst/>
          </a:prstGeom>
          <a:noFill/>
          <a:ln w="57150">
            <a:solidFill>
              <a:schemeClr val="tx2"/>
            </a:solidFill>
            <a:round/>
            <a:headEnd/>
            <a:tailEnd/>
          </a:ln>
        </p:spPr>
        <p:txBody>
          <a:bodyPr wrap="none" anchor="ctr"/>
          <a:lstStyle/>
          <a:p>
            <a:endParaRPr lang="en-US"/>
          </a:p>
        </p:txBody>
      </p:sp>
      <p:sp>
        <p:nvSpPr>
          <p:cNvPr id="19482" name="Line 30"/>
          <p:cNvSpPr>
            <a:spLocks noChangeShapeType="1"/>
          </p:cNvSpPr>
          <p:nvPr/>
        </p:nvSpPr>
        <p:spPr bwMode="auto">
          <a:xfrm rot="10800000">
            <a:off x="5951538" y="4652963"/>
            <a:ext cx="277812" cy="0"/>
          </a:xfrm>
          <a:prstGeom prst="line">
            <a:avLst/>
          </a:prstGeom>
          <a:noFill/>
          <a:ln w="57150">
            <a:solidFill>
              <a:schemeClr val="tx2"/>
            </a:solidFill>
            <a:round/>
            <a:headEnd/>
            <a:tailEnd/>
          </a:ln>
        </p:spPr>
        <p:txBody>
          <a:bodyPr wrap="none" anchor="ctr"/>
          <a:lstStyle/>
          <a:p>
            <a:endParaRPr lang="en-US"/>
          </a:p>
        </p:txBody>
      </p:sp>
      <p:sp>
        <p:nvSpPr>
          <p:cNvPr id="19483" name="Line 31"/>
          <p:cNvSpPr>
            <a:spLocks noChangeShapeType="1"/>
          </p:cNvSpPr>
          <p:nvPr/>
        </p:nvSpPr>
        <p:spPr bwMode="auto">
          <a:xfrm rot="20740637" flipV="1">
            <a:off x="5886450" y="4114800"/>
            <a:ext cx="258763" cy="1588"/>
          </a:xfrm>
          <a:prstGeom prst="line">
            <a:avLst/>
          </a:prstGeom>
          <a:noFill/>
          <a:ln w="57150">
            <a:solidFill>
              <a:schemeClr val="tx2"/>
            </a:solidFill>
            <a:round/>
            <a:headEnd/>
            <a:tailEnd/>
          </a:ln>
        </p:spPr>
        <p:txBody>
          <a:bodyPr wrap="none" anchor="ctr"/>
          <a:lstStyle/>
          <a:p>
            <a:endParaRPr lang="en-US"/>
          </a:p>
        </p:txBody>
      </p:sp>
      <p:sp>
        <p:nvSpPr>
          <p:cNvPr id="19484" name="Line 32"/>
          <p:cNvSpPr>
            <a:spLocks noChangeShapeType="1"/>
          </p:cNvSpPr>
          <p:nvPr/>
        </p:nvSpPr>
        <p:spPr bwMode="auto">
          <a:xfrm rot="8456406" flipH="1" flipV="1">
            <a:off x="2970213" y="5559425"/>
            <a:ext cx="304800" cy="1588"/>
          </a:xfrm>
          <a:prstGeom prst="line">
            <a:avLst/>
          </a:prstGeom>
          <a:noFill/>
          <a:ln w="57150">
            <a:solidFill>
              <a:schemeClr val="tx2"/>
            </a:solidFill>
            <a:round/>
            <a:headEnd/>
            <a:tailEnd/>
          </a:ln>
        </p:spPr>
        <p:txBody>
          <a:bodyPr wrap="none" anchor="ctr"/>
          <a:lstStyle/>
          <a:p>
            <a:endParaRPr lang="en-US"/>
          </a:p>
        </p:txBody>
      </p:sp>
      <p:sp>
        <p:nvSpPr>
          <p:cNvPr id="19485" name="Line 33"/>
          <p:cNvSpPr>
            <a:spLocks noChangeShapeType="1"/>
          </p:cNvSpPr>
          <p:nvPr/>
        </p:nvSpPr>
        <p:spPr bwMode="auto">
          <a:xfrm rot="8276643" flipH="1" flipV="1">
            <a:off x="3154363" y="5792788"/>
            <a:ext cx="306387" cy="1587"/>
          </a:xfrm>
          <a:prstGeom prst="line">
            <a:avLst/>
          </a:prstGeom>
          <a:noFill/>
          <a:ln w="57150">
            <a:solidFill>
              <a:schemeClr val="tx2"/>
            </a:solidFill>
            <a:round/>
            <a:headEnd/>
            <a:tailEnd/>
          </a:ln>
        </p:spPr>
        <p:txBody>
          <a:bodyPr wrap="none" anchor="ctr"/>
          <a:lstStyle/>
          <a:p>
            <a:endParaRPr lang="en-US"/>
          </a:p>
        </p:txBody>
      </p:sp>
      <p:sp>
        <p:nvSpPr>
          <p:cNvPr id="19486" name="Line 34"/>
          <p:cNvSpPr>
            <a:spLocks noChangeShapeType="1"/>
          </p:cNvSpPr>
          <p:nvPr/>
        </p:nvSpPr>
        <p:spPr bwMode="auto">
          <a:xfrm rot="579263" flipH="1" flipV="1">
            <a:off x="2633663" y="4346575"/>
            <a:ext cx="304800" cy="1588"/>
          </a:xfrm>
          <a:prstGeom prst="line">
            <a:avLst/>
          </a:prstGeom>
          <a:noFill/>
          <a:ln w="57150">
            <a:solidFill>
              <a:schemeClr val="tx2"/>
            </a:solidFill>
            <a:round/>
            <a:headEnd/>
            <a:tailEnd/>
          </a:ln>
        </p:spPr>
        <p:txBody>
          <a:bodyPr wrap="none" anchor="ctr"/>
          <a:lstStyle/>
          <a:p>
            <a:endParaRPr lang="en-US"/>
          </a:p>
        </p:txBody>
      </p:sp>
      <p:sp>
        <p:nvSpPr>
          <p:cNvPr id="19487" name="Line 35"/>
          <p:cNvSpPr>
            <a:spLocks noChangeShapeType="1"/>
          </p:cNvSpPr>
          <p:nvPr/>
        </p:nvSpPr>
        <p:spPr bwMode="auto">
          <a:xfrm rot="9433786" flipH="1" flipV="1">
            <a:off x="2716213" y="5105400"/>
            <a:ext cx="295275" cy="1588"/>
          </a:xfrm>
          <a:prstGeom prst="line">
            <a:avLst/>
          </a:prstGeom>
          <a:noFill/>
          <a:ln w="57150">
            <a:solidFill>
              <a:schemeClr val="tx2"/>
            </a:solidFill>
            <a:round/>
            <a:headEnd/>
            <a:tailEnd/>
          </a:ln>
        </p:spPr>
        <p:txBody>
          <a:bodyPr wrap="none" anchor="ctr"/>
          <a:lstStyle/>
          <a:p>
            <a:endParaRPr lang="en-US"/>
          </a:p>
        </p:txBody>
      </p:sp>
      <p:sp>
        <p:nvSpPr>
          <p:cNvPr id="19488" name="Line 36"/>
          <p:cNvSpPr>
            <a:spLocks noChangeShapeType="1"/>
          </p:cNvSpPr>
          <p:nvPr/>
        </p:nvSpPr>
        <p:spPr bwMode="auto">
          <a:xfrm rot="2940452" flipH="1" flipV="1">
            <a:off x="3156744" y="3352006"/>
            <a:ext cx="304800" cy="1588"/>
          </a:xfrm>
          <a:prstGeom prst="line">
            <a:avLst/>
          </a:prstGeom>
          <a:noFill/>
          <a:ln w="57150">
            <a:solidFill>
              <a:schemeClr val="tx2"/>
            </a:solidFill>
            <a:round/>
            <a:headEnd/>
            <a:tailEnd/>
          </a:ln>
        </p:spPr>
        <p:txBody>
          <a:bodyPr wrap="none" anchor="ctr"/>
          <a:lstStyle/>
          <a:p>
            <a:endParaRPr lang="en-US"/>
          </a:p>
        </p:txBody>
      </p:sp>
      <p:sp>
        <p:nvSpPr>
          <p:cNvPr id="19489" name="Line 37"/>
          <p:cNvSpPr>
            <a:spLocks noChangeShapeType="1"/>
          </p:cNvSpPr>
          <p:nvPr/>
        </p:nvSpPr>
        <p:spPr bwMode="auto">
          <a:xfrm rot="6662854" flipH="1" flipV="1">
            <a:off x="4894263" y="3019425"/>
            <a:ext cx="271462" cy="1588"/>
          </a:xfrm>
          <a:prstGeom prst="line">
            <a:avLst/>
          </a:prstGeom>
          <a:noFill/>
          <a:ln w="57150">
            <a:solidFill>
              <a:schemeClr val="tx2"/>
            </a:solidFill>
            <a:round/>
            <a:headEnd/>
            <a:tailEnd/>
          </a:ln>
        </p:spPr>
        <p:txBody>
          <a:bodyPr wrap="none" anchor="ctr"/>
          <a:lstStyle/>
          <a:p>
            <a:endParaRPr lang="en-US"/>
          </a:p>
        </p:txBody>
      </p:sp>
      <p:sp>
        <p:nvSpPr>
          <p:cNvPr id="19490" name="Line 38"/>
          <p:cNvSpPr>
            <a:spLocks noChangeShapeType="1"/>
          </p:cNvSpPr>
          <p:nvPr/>
        </p:nvSpPr>
        <p:spPr bwMode="auto">
          <a:xfrm rot="9282729" flipH="1" flipV="1">
            <a:off x="2817813" y="5332413"/>
            <a:ext cx="304800" cy="1587"/>
          </a:xfrm>
          <a:prstGeom prst="line">
            <a:avLst/>
          </a:prstGeom>
          <a:noFill/>
          <a:ln w="57150">
            <a:solidFill>
              <a:schemeClr val="tx2"/>
            </a:solidFill>
            <a:round/>
            <a:headEnd/>
            <a:tailEnd/>
          </a:ln>
        </p:spPr>
        <p:txBody>
          <a:bodyPr wrap="none" anchor="ctr"/>
          <a:lstStyle/>
          <a:p>
            <a:endParaRPr lang="en-US"/>
          </a:p>
        </p:txBody>
      </p:sp>
      <p:sp>
        <p:nvSpPr>
          <p:cNvPr id="19491" name="Line 39"/>
          <p:cNvSpPr>
            <a:spLocks noChangeShapeType="1"/>
          </p:cNvSpPr>
          <p:nvPr/>
        </p:nvSpPr>
        <p:spPr bwMode="auto">
          <a:xfrm rot="10256010" flipH="1">
            <a:off x="5924550" y="4352925"/>
            <a:ext cx="304800" cy="1588"/>
          </a:xfrm>
          <a:prstGeom prst="line">
            <a:avLst/>
          </a:prstGeom>
          <a:noFill/>
          <a:ln w="57150">
            <a:solidFill>
              <a:schemeClr val="tx2"/>
            </a:solidFill>
            <a:round/>
            <a:headEnd/>
            <a:tailEnd/>
          </a:ln>
        </p:spPr>
        <p:txBody>
          <a:bodyPr wrap="none" anchor="ctr"/>
          <a:lstStyle/>
          <a:p>
            <a:endParaRPr lang="en-US"/>
          </a:p>
        </p:txBody>
      </p:sp>
      <p:sp>
        <p:nvSpPr>
          <p:cNvPr id="19492" name="Line 40"/>
          <p:cNvSpPr>
            <a:spLocks noChangeShapeType="1"/>
          </p:cNvSpPr>
          <p:nvPr/>
        </p:nvSpPr>
        <p:spPr bwMode="auto">
          <a:xfrm rot="7561970" flipH="1" flipV="1">
            <a:off x="3396457" y="5980906"/>
            <a:ext cx="304800" cy="1587"/>
          </a:xfrm>
          <a:prstGeom prst="line">
            <a:avLst/>
          </a:prstGeom>
          <a:noFill/>
          <a:ln w="57150">
            <a:solidFill>
              <a:schemeClr val="tx2"/>
            </a:solidFill>
            <a:round/>
            <a:headEnd/>
            <a:tailEnd/>
          </a:ln>
        </p:spPr>
        <p:txBody>
          <a:bodyPr wrap="none" anchor="ctr"/>
          <a:lstStyle/>
          <a:p>
            <a:endParaRPr lang="en-US"/>
          </a:p>
        </p:txBody>
      </p:sp>
      <p:sp>
        <p:nvSpPr>
          <p:cNvPr id="19493" name="Line 41"/>
          <p:cNvSpPr>
            <a:spLocks noChangeShapeType="1"/>
          </p:cNvSpPr>
          <p:nvPr/>
        </p:nvSpPr>
        <p:spPr bwMode="auto">
          <a:xfrm rot="9772589" flipH="1" flipV="1">
            <a:off x="2633663" y="4881563"/>
            <a:ext cx="304800" cy="1587"/>
          </a:xfrm>
          <a:prstGeom prst="line">
            <a:avLst/>
          </a:prstGeom>
          <a:noFill/>
          <a:ln w="57150">
            <a:solidFill>
              <a:schemeClr val="tx2"/>
            </a:solidFill>
            <a:round/>
            <a:headEnd/>
            <a:tailEnd/>
          </a:ln>
        </p:spPr>
        <p:txBody>
          <a:bodyPr wrap="none" anchor="ctr"/>
          <a:lstStyle/>
          <a:p>
            <a:endParaRPr lang="en-US"/>
          </a:p>
        </p:txBody>
      </p:sp>
      <p:sp>
        <p:nvSpPr>
          <p:cNvPr id="19494" name="Line 42"/>
          <p:cNvSpPr>
            <a:spLocks noChangeShapeType="1"/>
          </p:cNvSpPr>
          <p:nvPr/>
        </p:nvSpPr>
        <p:spPr bwMode="auto">
          <a:xfrm rot="6881494" flipH="1" flipV="1">
            <a:off x="3659982" y="6133306"/>
            <a:ext cx="304800" cy="1587"/>
          </a:xfrm>
          <a:prstGeom prst="line">
            <a:avLst/>
          </a:prstGeom>
          <a:noFill/>
          <a:ln w="57150">
            <a:solidFill>
              <a:schemeClr val="tx2"/>
            </a:solidFill>
            <a:round/>
            <a:headEnd/>
            <a:tailEnd/>
          </a:ln>
        </p:spPr>
        <p:txBody>
          <a:bodyPr wrap="none" anchor="ctr"/>
          <a:lstStyle/>
          <a:p>
            <a:endParaRPr lang="en-US"/>
          </a:p>
        </p:txBody>
      </p:sp>
      <p:sp>
        <p:nvSpPr>
          <p:cNvPr id="19495" name="Line 43"/>
          <p:cNvSpPr>
            <a:spLocks noChangeShapeType="1"/>
          </p:cNvSpPr>
          <p:nvPr/>
        </p:nvSpPr>
        <p:spPr bwMode="auto">
          <a:xfrm rot="6240405" flipH="1" flipV="1">
            <a:off x="3969544" y="6209506"/>
            <a:ext cx="304800" cy="1588"/>
          </a:xfrm>
          <a:prstGeom prst="line">
            <a:avLst/>
          </a:prstGeom>
          <a:noFill/>
          <a:ln w="57150">
            <a:solidFill>
              <a:schemeClr val="tx2"/>
            </a:solidFill>
            <a:round/>
            <a:headEnd/>
            <a:tailEnd/>
          </a:ln>
        </p:spPr>
        <p:txBody>
          <a:bodyPr wrap="none" anchor="ctr"/>
          <a:lstStyle/>
          <a:p>
            <a:endParaRPr lang="en-US"/>
          </a:p>
        </p:txBody>
      </p:sp>
      <p:sp>
        <p:nvSpPr>
          <p:cNvPr id="19496" name="Line 44"/>
          <p:cNvSpPr>
            <a:spLocks noChangeShapeType="1"/>
          </p:cNvSpPr>
          <p:nvPr/>
        </p:nvSpPr>
        <p:spPr bwMode="auto">
          <a:xfrm rot="1978268" flipH="1" flipV="1">
            <a:off x="5564188" y="5561013"/>
            <a:ext cx="304800" cy="1587"/>
          </a:xfrm>
          <a:prstGeom prst="line">
            <a:avLst/>
          </a:prstGeom>
          <a:noFill/>
          <a:ln w="57150">
            <a:solidFill>
              <a:schemeClr val="tx2"/>
            </a:solidFill>
            <a:round/>
            <a:headEnd/>
            <a:tailEnd/>
          </a:ln>
        </p:spPr>
        <p:txBody>
          <a:bodyPr wrap="none" anchor="ctr"/>
          <a:lstStyle/>
          <a:p>
            <a:endParaRPr lang="en-US"/>
          </a:p>
        </p:txBody>
      </p:sp>
      <p:sp>
        <p:nvSpPr>
          <p:cNvPr id="19497" name="Line 45"/>
          <p:cNvSpPr>
            <a:spLocks noChangeShapeType="1"/>
          </p:cNvSpPr>
          <p:nvPr/>
        </p:nvSpPr>
        <p:spPr bwMode="auto">
          <a:xfrm rot="1736401" flipH="1" flipV="1">
            <a:off x="5716588" y="5326063"/>
            <a:ext cx="304800" cy="1587"/>
          </a:xfrm>
          <a:prstGeom prst="line">
            <a:avLst/>
          </a:prstGeom>
          <a:noFill/>
          <a:ln w="57150">
            <a:solidFill>
              <a:schemeClr val="tx2"/>
            </a:solidFill>
            <a:round/>
            <a:headEnd/>
            <a:tailEnd/>
          </a:ln>
        </p:spPr>
        <p:txBody>
          <a:bodyPr wrap="none" anchor="ctr"/>
          <a:lstStyle/>
          <a:p>
            <a:endParaRPr lang="en-US"/>
          </a:p>
        </p:txBody>
      </p:sp>
      <p:sp>
        <p:nvSpPr>
          <p:cNvPr id="19498" name="Line 46"/>
          <p:cNvSpPr>
            <a:spLocks noChangeShapeType="1"/>
          </p:cNvSpPr>
          <p:nvPr/>
        </p:nvSpPr>
        <p:spPr bwMode="auto">
          <a:xfrm rot="1352552" flipH="1" flipV="1">
            <a:off x="5840413" y="5106988"/>
            <a:ext cx="304800" cy="1587"/>
          </a:xfrm>
          <a:prstGeom prst="line">
            <a:avLst/>
          </a:prstGeom>
          <a:noFill/>
          <a:ln w="57150">
            <a:solidFill>
              <a:schemeClr val="tx2"/>
            </a:solidFill>
            <a:round/>
            <a:headEnd/>
            <a:tailEnd/>
          </a:ln>
        </p:spPr>
        <p:txBody>
          <a:bodyPr wrap="none" anchor="ctr"/>
          <a:lstStyle/>
          <a:p>
            <a:endParaRPr lang="en-US"/>
          </a:p>
        </p:txBody>
      </p:sp>
      <p:sp>
        <p:nvSpPr>
          <p:cNvPr id="19499" name="Line 47"/>
          <p:cNvSpPr>
            <a:spLocks noChangeShapeType="1"/>
          </p:cNvSpPr>
          <p:nvPr/>
        </p:nvSpPr>
        <p:spPr bwMode="auto">
          <a:xfrm rot="1005345" flipH="1" flipV="1">
            <a:off x="5908675" y="4883150"/>
            <a:ext cx="304800" cy="1588"/>
          </a:xfrm>
          <a:prstGeom prst="line">
            <a:avLst/>
          </a:prstGeom>
          <a:noFill/>
          <a:ln w="57150">
            <a:solidFill>
              <a:schemeClr val="tx2"/>
            </a:solidFill>
            <a:round/>
            <a:headEnd/>
            <a:tailEnd/>
          </a:ln>
        </p:spPr>
        <p:txBody>
          <a:bodyPr wrap="none" anchor="ctr"/>
          <a:lstStyle/>
          <a:p>
            <a:endParaRPr lang="en-US"/>
          </a:p>
        </p:txBody>
      </p:sp>
      <p:sp>
        <p:nvSpPr>
          <p:cNvPr id="19500" name="Line 48"/>
          <p:cNvSpPr>
            <a:spLocks noChangeShapeType="1"/>
          </p:cNvSpPr>
          <p:nvPr/>
        </p:nvSpPr>
        <p:spPr bwMode="auto">
          <a:xfrm rot="4861642" flipH="1" flipV="1">
            <a:off x="4588669" y="6177756"/>
            <a:ext cx="304800" cy="1588"/>
          </a:xfrm>
          <a:prstGeom prst="line">
            <a:avLst/>
          </a:prstGeom>
          <a:noFill/>
          <a:ln w="57150">
            <a:solidFill>
              <a:schemeClr val="tx2"/>
            </a:solidFill>
            <a:round/>
            <a:headEnd/>
            <a:tailEnd/>
          </a:ln>
        </p:spPr>
        <p:txBody>
          <a:bodyPr wrap="none" anchor="ctr"/>
          <a:lstStyle/>
          <a:p>
            <a:endParaRPr lang="en-US"/>
          </a:p>
        </p:txBody>
      </p:sp>
      <p:sp>
        <p:nvSpPr>
          <p:cNvPr id="19501" name="Line 49"/>
          <p:cNvSpPr>
            <a:spLocks noChangeShapeType="1"/>
          </p:cNvSpPr>
          <p:nvPr/>
        </p:nvSpPr>
        <p:spPr bwMode="auto">
          <a:xfrm rot="4158273" flipH="1" flipV="1">
            <a:off x="4925219" y="6095206"/>
            <a:ext cx="304800" cy="1588"/>
          </a:xfrm>
          <a:prstGeom prst="line">
            <a:avLst/>
          </a:prstGeom>
          <a:noFill/>
          <a:ln w="57150">
            <a:solidFill>
              <a:schemeClr val="tx2"/>
            </a:solidFill>
            <a:round/>
            <a:headEnd/>
            <a:tailEnd/>
          </a:ln>
        </p:spPr>
        <p:txBody>
          <a:bodyPr wrap="none" anchor="ctr"/>
          <a:lstStyle/>
          <a:p>
            <a:endParaRPr lang="en-US"/>
          </a:p>
        </p:txBody>
      </p:sp>
      <p:sp>
        <p:nvSpPr>
          <p:cNvPr id="19502" name="Line 50"/>
          <p:cNvSpPr>
            <a:spLocks noChangeShapeType="1"/>
          </p:cNvSpPr>
          <p:nvPr/>
        </p:nvSpPr>
        <p:spPr bwMode="auto">
          <a:xfrm rot="3457159" flipH="1" flipV="1">
            <a:off x="5188744" y="5942806"/>
            <a:ext cx="304800" cy="1588"/>
          </a:xfrm>
          <a:prstGeom prst="line">
            <a:avLst/>
          </a:prstGeom>
          <a:noFill/>
          <a:ln w="57150">
            <a:solidFill>
              <a:schemeClr val="tx2"/>
            </a:solidFill>
            <a:round/>
            <a:headEnd/>
            <a:tailEnd/>
          </a:ln>
        </p:spPr>
        <p:txBody>
          <a:bodyPr wrap="none" anchor="ctr"/>
          <a:lstStyle/>
          <a:p>
            <a:endParaRPr lang="en-US"/>
          </a:p>
        </p:txBody>
      </p:sp>
      <p:sp>
        <p:nvSpPr>
          <p:cNvPr id="19503" name="Line 51"/>
          <p:cNvSpPr>
            <a:spLocks noChangeShapeType="1"/>
          </p:cNvSpPr>
          <p:nvPr/>
        </p:nvSpPr>
        <p:spPr bwMode="auto">
          <a:xfrm rot="2674907" flipH="1" flipV="1">
            <a:off x="5411788" y="5786438"/>
            <a:ext cx="304800" cy="1587"/>
          </a:xfrm>
          <a:prstGeom prst="line">
            <a:avLst/>
          </a:prstGeom>
          <a:noFill/>
          <a:ln w="57150">
            <a:solidFill>
              <a:schemeClr val="tx2"/>
            </a:solidFill>
            <a:round/>
            <a:headEnd/>
            <a:tailEnd/>
          </a:ln>
        </p:spPr>
        <p:txBody>
          <a:bodyPr wrap="none" anchor="ctr"/>
          <a:lstStyle/>
          <a:p>
            <a:endParaRPr lang="en-US"/>
          </a:p>
        </p:txBody>
      </p:sp>
      <p:sp>
        <p:nvSpPr>
          <p:cNvPr id="19504" name="Line 52"/>
          <p:cNvSpPr>
            <a:spLocks noChangeShapeType="1"/>
          </p:cNvSpPr>
          <p:nvPr/>
        </p:nvSpPr>
        <p:spPr bwMode="auto">
          <a:xfrm rot="1570021" flipH="1" flipV="1">
            <a:off x="2786063" y="3846513"/>
            <a:ext cx="304800" cy="1587"/>
          </a:xfrm>
          <a:prstGeom prst="line">
            <a:avLst/>
          </a:prstGeom>
          <a:noFill/>
          <a:ln w="57150">
            <a:solidFill>
              <a:schemeClr val="tx2"/>
            </a:solidFill>
            <a:round/>
            <a:headEnd/>
            <a:tailEnd/>
          </a:ln>
        </p:spPr>
        <p:txBody>
          <a:bodyPr wrap="none" anchor="ctr"/>
          <a:lstStyle/>
          <a:p>
            <a:endParaRPr lang="en-US"/>
          </a:p>
        </p:txBody>
      </p:sp>
      <p:sp>
        <p:nvSpPr>
          <p:cNvPr id="19505" name="Line 53"/>
          <p:cNvSpPr>
            <a:spLocks noChangeShapeType="1"/>
          </p:cNvSpPr>
          <p:nvPr/>
        </p:nvSpPr>
        <p:spPr bwMode="auto">
          <a:xfrm rot="2791578">
            <a:off x="4571207" y="2796381"/>
            <a:ext cx="76200" cy="100013"/>
          </a:xfrm>
          <a:prstGeom prst="line">
            <a:avLst/>
          </a:prstGeom>
          <a:noFill/>
          <a:ln w="28575">
            <a:solidFill>
              <a:schemeClr val="tx1"/>
            </a:solidFill>
            <a:round/>
            <a:headEnd/>
            <a:tailEnd/>
          </a:ln>
        </p:spPr>
        <p:txBody>
          <a:bodyPr wrap="none" anchor="ctr"/>
          <a:lstStyle/>
          <a:p>
            <a:endParaRPr lang="en-US"/>
          </a:p>
        </p:txBody>
      </p:sp>
      <p:sp>
        <p:nvSpPr>
          <p:cNvPr id="19506" name="Line 54"/>
          <p:cNvSpPr>
            <a:spLocks noChangeShapeType="1"/>
          </p:cNvSpPr>
          <p:nvPr/>
        </p:nvSpPr>
        <p:spPr bwMode="auto">
          <a:xfrm rot="3425200">
            <a:off x="4888707" y="2872581"/>
            <a:ext cx="76200" cy="100013"/>
          </a:xfrm>
          <a:prstGeom prst="line">
            <a:avLst/>
          </a:prstGeom>
          <a:noFill/>
          <a:ln w="28575">
            <a:solidFill>
              <a:schemeClr val="tx1"/>
            </a:solidFill>
            <a:round/>
            <a:headEnd/>
            <a:tailEnd/>
          </a:ln>
        </p:spPr>
        <p:txBody>
          <a:bodyPr wrap="none" anchor="ctr"/>
          <a:lstStyle/>
          <a:p>
            <a:endParaRPr lang="en-US"/>
          </a:p>
        </p:txBody>
      </p:sp>
      <p:sp>
        <p:nvSpPr>
          <p:cNvPr id="19507" name="Line 55"/>
          <p:cNvSpPr>
            <a:spLocks noChangeShapeType="1"/>
          </p:cNvSpPr>
          <p:nvPr/>
        </p:nvSpPr>
        <p:spPr bwMode="auto">
          <a:xfrm rot="5089698">
            <a:off x="5677694" y="3367882"/>
            <a:ext cx="76200" cy="100012"/>
          </a:xfrm>
          <a:prstGeom prst="line">
            <a:avLst/>
          </a:prstGeom>
          <a:noFill/>
          <a:ln w="28575">
            <a:solidFill>
              <a:schemeClr val="tx1"/>
            </a:solidFill>
            <a:round/>
            <a:headEnd/>
            <a:tailEnd/>
          </a:ln>
        </p:spPr>
        <p:txBody>
          <a:bodyPr wrap="none" anchor="ctr"/>
          <a:lstStyle/>
          <a:p>
            <a:endParaRPr lang="en-US"/>
          </a:p>
        </p:txBody>
      </p:sp>
      <p:sp>
        <p:nvSpPr>
          <p:cNvPr id="19508" name="Line 56"/>
          <p:cNvSpPr>
            <a:spLocks noChangeShapeType="1"/>
          </p:cNvSpPr>
          <p:nvPr/>
        </p:nvSpPr>
        <p:spPr bwMode="auto">
          <a:xfrm rot="3679698">
            <a:off x="5180807" y="2997993"/>
            <a:ext cx="76200" cy="100013"/>
          </a:xfrm>
          <a:prstGeom prst="line">
            <a:avLst/>
          </a:prstGeom>
          <a:noFill/>
          <a:ln w="28575">
            <a:solidFill>
              <a:schemeClr val="tx1"/>
            </a:solidFill>
            <a:round/>
            <a:headEnd/>
            <a:tailEnd/>
          </a:ln>
        </p:spPr>
        <p:txBody>
          <a:bodyPr wrap="none" anchor="ctr"/>
          <a:lstStyle/>
          <a:p>
            <a:endParaRPr lang="en-US"/>
          </a:p>
        </p:txBody>
      </p:sp>
      <p:sp>
        <p:nvSpPr>
          <p:cNvPr id="19509" name="Line 57"/>
          <p:cNvSpPr>
            <a:spLocks noChangeShapeType="1"/>
          </p:cNvSpPr>
          <p:nvPr/>
        </p:nvSpPr>
        <p:spPr bwMode="auto">
          <a:xfrm rot="4369736">
            <a:off x="5433219" y="3150394"/>
            <a:ext cx="76200" cy="100012"/>
          </a:xfrm>
          <a:prstGeom prst="line">
            <a:avLst/>
          </a:prstGeom>
          <a:noFill/>
          <a:ln w="28575">
            <a:solidFill>
              <a:schemeClr val="tx1"/>
            </a:solidFill>
            <a:round/>
            <a:headEnd/>
            <a:tailEnd/>
          </a:ln>
        </p:spPr>
        <p:txBody>
          <a:bodyPr wrap="none" anchor="ctr"/>
          <a:lstStyle/>
          <a:p>
            <a:endParaRPr lang="en-US"/>
          </a:p>
        </p:txBody>
      </p:sp>
      <p:sp>
        <p:nvSpPr>
          <p:cNvPr id="19510" name="Line 58"/>
          <p:cNvSpPr>
            <a:spLocks noChangeShapeType="1"/>
          </p:cNvSpPr>
          <p:nvPr/>
        </p:nvSpPr>
        <p:spPr bwMode="auto">
          <a:xfrm rot="5948844">
            <a:off x="5863432" y="3634581"/>
            <a:ext cx="76200" cy="100013"/>
          </a:xfrm>
          <a:prstGeom prst="line">
            <a:avLst/>
          </a:prstGeom>
          <a:noFill/>
          <a:ln w="28575">
            <a:solidFill>
              <a:schemeClr val="tx1"/>
            </a:solidFill>
            <a:round/>
            <a:headEnd/>
            <a:tailEnd/>
          </a:ln>
        </p:spPr>
        <p:txBody>
          <a:bodyPr wrap="none" anchor="ctr"/>
          <a:lstStyle/>
          <a:p>
            <a:endParaRPr lang="en-US"/>
          </a:p>
        </p:txBody>
      </p:sp>
      <p:sp>
        <p:nvSpPr>
          <p:cNvPr id="19511" name="Line 59"/>
          <p:cNvSpPr>
            <a:spLocks noChangeShapeType="1"/>
          </p:cNvSpPr>
          <p:nvPr/>
        </p:nvSpPr>
        <p:spPr bwMode="auto">
          <a:xfrm rot="1313511">
            <a:off x="3898900" y="2854325"/>
            <a:ext cx="76200" cy="100013"/>
          </a:xfrm>
          <a:prstGeom prst="line">
            <a:avLst/>
          </a:prstGeom>
          <a:noFill/>
          <a:ln w="28575">
            <a:solidFill>
              <a:schemeClr val="tx1"/>
            </a:solidFill>
            <a:round/>
            <a:headEnd/>
            <a:tailEnd/>
          </a:ln>
        </p:spPr>
        <p:txBody>
          <a:bodyPr wrap="none" anchor="ctr"/>
          <a:lstStyle/>
          <a:p>
            <a:endParaRPr lang="en-US"/>
          </a:p>
        </p:txBody>
      </p:sp>
      <p:sp>
        <p:nvSpPr>
          <p:cNvPr id="19512" name="Line 60"/>
          <p:cNvSpPr>
            <a:spLocks noChangeShapeType="1"/>
          </p:cNvSpPr>
          <p:nvPr/>
        </p:nvSpPr>
        <p:spPr bwMode="auto">
          <a:xfrm rot="1820335">
            <a:off x="4229100" y="2805113"/>
            <a:ext cx="76200" cy="100012"/>
          </a:xfrm>
          <a:prstGeom prst="line">
            <a:avLst/>
          </a:prstGeom>
          <a:noFill/>
          <a:ln w="28575">
            <a:solidFill>
              <a:schemeClr val="tx1"/>
            </a:solidFill>
            <a:round/>
            <a:headEnd/>
            <a:tailEnd/>
          </a:ln>
        </p:spPr>
        <p:txBody>
          <a:bodyPr wrap="none" anchor="ctr"/>
          <a:lstStyle/>
          <a:p>
            <a:endParaRPr lang="en-US"/>
          </a:p>
        </p:txBody>
      </p:sp>
      <p:sp>
        <p:nvSpPr>
          <p:cNvPr id="19513" name="Line 61"/>
          <p:cNvSpPr>
            <a:spLocks noChangeShapeType="1"/>
          </p:cNvSpPr>
          <p:nvPr/>
        </p:nvSpPr>
        <p:spPr bwMode="auto">
          <a:xfrm rot="7165415">
            <a:off x="6106319" y="4458494"/>
            <a:ext cx="76200" cy="100012"/>
          </a:xfrm>
          <a:prstGeom prst="line">
            <a:avLst/>
          </a:prstGeom>
          <a:noFill/>
          <a:ln w="28575">
            <a:solidFill>
              <a:schemeClr val="tx1"/>
            </a:solidFill>
            <a:round/>
            <a:headEnd/>
            <a:tailEnd/>
          </a:ln>
        </p:spPr>
        <p:txBody>
          <a:bodyPr wrap="none" anchor="ctr"/>
          <a:lstStyle/>
          <a:p>
            <a:endParaRPr lang="en-US"/>
          </a:p>
        </p:txBody>
      </p:sp>
      <p:sp>
        <p:nvSpPr>
          <p:cNvPr id="19514" name="Line 62"/>
          <p:cNvSpPr>
            <a:spLocks noChangeShapeType="1"/>
          </p:cNvSpPr>
          <p:nvPr/>
        </p:nvSpPr>
        <p:spPr bwMode="auto">
          <a:xfrm rot="6076633">
            <a:off x="5992019" y="3901282"/>
            <a:ext cx="76200" cy="100012"/>
          </a:xfrm>
          <a:prstGeom prst="line">
            <a:avLst/>
          </a:prstGeom>
          <a:noFill/>
          <a:ln w="28575">
            <a:solidFill>
              <a:schemeClr val="tx1"/>
            </a:solidFill>
            <a:round/>
            <a:headEnd/>
            <a:tailEnd/>
          </a:ln>
        </p:spPr>
        <p:txBody>
          <a:bodyPr wrap="none" anchor="ctr"/>
          <a:lstStyle/>
          <a:p>
            <a:endParaRPr lang="en-US"/>
          </a:p>
        </p:txBody>
      </p:sp>
      <p:sp>
        <p:nvSpPr>
          <p:cNvPr id="19515" name="Line 63"/>
          <p:cNvSpPr>
            <a:spLocks noChangeShapeType="1"/>
          </p:cNvSpPr>
          <p:nvPr/>
        </p:nvSpPr>
        <p:spPr bwMode="auto">
          <a:xfrm rot="6747049">
            <a:off x="6092032" y="4167981"/>
            <a:ext cx="76200" cy="100013"/>
          </a:xfrm>
          <a:prstGeom prst="line">
            <a:avLst/>
          </a:prstGeom>
          <a:noFill/>
          <a:ln w="28575">
            <a:solidFill>
              <a:schemeClr val="tx1"/>
            </a:solidFill>
            <a:round/>
            <a:headEnd/>
            <a:tailEnd/>
          </a:ln>
        </p:spPr>
        <p:txBody>
          <a:bodyPr wrap="none" anchor="ctr"/>
          <a:lstStyle/>
          <a:p>
            <a:endParaRPr lang="en-US"/>
          </a:p>
        </p:txBody>
      </p:sp>
      <p:sp>
        <p:nvSpPr>
          <p:cNvPr id="19516" name="Line 64"/>
          <p:cNvSpPr>
            <a:spLocks noChangeShapeType="1"/>
          </p:cNvSpPr>
          <p:nvPr/>
        </p:nvSpPr>
        <p:spPr bwMode="auto">
          <a:xfrm rot="-1997821">
            <a:off x="2779713" y="3913188"/>
            <a:ext cx="76200" cy="100012"/>
          </a:xfrm>
          <a:prstGeom prst="line">
            <a:avLst/>
          </a:prstGeom>
          <a:noFill/>
          <a:ln w="28575">
            <a:solidFill>
              <a:schemeClr val="tx1"/>
            </a:solidFill>
            <a:round/>
            <a:headEnd/>
            <a:tailEnd/>
          </a:ln>
        </p:spPr>
        <p:txBody>
          <a:bodyPr wrap="none" anchor="ctr"/>
          <a:lstStyle/>
          <a:p>
            <a:endParaRPr lang="en-US"/>
          </a:p>
        </p:txBody>
      </p:sp>
      <p:sp>
        <p:nvSpPr>
          <p:cNvPr id="19517" name="Line 65"/>
          <p:cNvSpPr>
            <a:spLocks noChangeShapeType="1"/>
          </p:cNvSpPr>
          <p:nvPr/>
        </p:nvSpPr>
        <p:spPr bwMode="auto">
          <a:xfrm rot="-429765">
            <a:off x="3090863" y="3363913"/>
            <a:ext cx="76200" cy="100012"/>
          </a:xfrm>
          <a:prstGeom prst="line">
            <a:avLst/>
          </a:prstGeom>
          <a:noFill/>
          <a:ln w="28575">
            <a:solidFill>
              <a:schemeClr val="tx1"/>
            </a:solidFill>
            <a:round/>
            <a:headEnd/>
            <a:tailEnd/>
          </a:ln>
        </p:spPr>
        <p:txBody>
          <a:bodyPr wrap="none" anchor="ctr"/>
          <a:lstStyle/>
          <a:p>
            <a:endParaRPr lang="en-US"/>
          </a:p>
        </p:txBody>
      </p:sp>
      <p:sp>
        <p:nvSpPr>
          <p:cNvPr id="19518" name="Line 66"/>
          <p:cNvSpPr>
            <a:spLocks noChangeShapeType="1"/>
          </p:cNvSpPr>
          <p:nvPr/>
        </p:nvSpPr>
        <p:spPr bwMode="auto">
          <a:xfrm rot="-153354">
            <a:off x="3348038" y="3149600"/>
            <a:ext cx="76200" cy="100013"/>
          </a:xfrm>
          <a:prstGeom prst="line">
            <a:avLst/>
          </a:prstGeom>
          <a:noFill/>
          <a:ln w="28575">
            <a:solidFill>
              <a:schemeClr val="tx1"/>
            </a:solidFill>
            <a:round/>
            <a:headEnd/>
            <a:tailEnd/>
          </a:ln>
        </p:spPr>
        <p:txBody>
          <a:bodyPr wrap="none" anchor="ctr"/>
          <a:lstStyle/>
          <a:p>
            <a:endParaRPr lang="en-US"/>
          </a:p>
        </p:txBody>
      </p:sp>
      <p:sp>
        <p:nvSpPr>
          <p:cNvPr id="19519" name="Line 67"/>
          <p:cNvSpPr>
            <a:spLocks noChangeShapeType="1"/>
          </p:cNvSpPr>
          <p:nvPr/>
        </p:nvSpPr>
        <p:spPr bwMode="auto">
          <a:xfrm rot="751054">
            <a:off x="3619500" y="2967038"/>
            <a:ext cx="76200" cy="100012"/>
          </a:xfrm>
          <a:prstGeom prst="line">
            <a:avLst/>
          </a:prstGeom>
          <a:noFill/>
          <a:ln w="28575">
            <a:solidFill>
              <a:schemeClr val="tx1"/>
            </a:solidFill>
            <a:round/>
            <a:headEnd/>
            <a:tailEnd/>
          </a:ln>
        </p:spPr>
        <p:txBody>
          <a:bodyPr wrap="none" anchor="ctr"/>
          <a:lstStyle/>
          <a:p>
            <a:endParaRPr lang="en-US"/>
          </a:p>
        </p:txBody>
      </p:sp>
      <p:sp>
        <p:nvSpPr>
          <p:cNvPr id="19520" name="Line 68"/>
          <p:cNvSpPr>
            <a:spLocks noChangeShapeType="1"/>
          </p:cNvSpPr>
          <p:nvPr/>
        </p:nvSpPr>
        <p:spPr bwMode="auto">
          <a:xfrm rot="-1890846">
            <a:off x="2705100" y="4167188"/>
            <a:ext cx="76200" cy="100012"/>
          </a:xfrm>
          <a:prstGeom prst="line">
            <a:avLst/>
          </a:prstGeom>
          <a:noFill/>
          <a:ln w="28575">
            <a:solidFill>
              <a:schemeClr val="tx1"/>
            </a:solidFill>
            <a:round/>
            <a:headEnd/>
            <a:tailEnd/>
          </a:ln>
        </p:spPr>
        <p:txBody>
          <a:bodyPr wrap="none" anchor="ctr"/>
          <a:lstStyle/>
          <a:p>
            <a:endParaRPr lang="en-US"/>
          </a:p>
        </p:txBody>
      </p:sp>
      <p:sp>
        <p:nvSpPr>
          <p:cNvPr id="19521" name="Line 69"/>
          <p:cNvSpPr>
            <a:spLocks noChangeShapeType="1"/>
          </p:cNvSpPr>
          <p:nvPr/>
        </p:nvSpPr>
        <p:spPr bwMode="auto">
          <a:xfrm rot="-2899829">
            <a:off x="2664619" y="4458494"/>
            <a:ext cx="76200" cy="100012"/>
          </a:xfrm>
          <a:prstGeom prst="line">
            <a:avLst/>
          </a:prstGeom>
          <a:noFill/>
          <a:ln w="28575">
            <a:solidFill>
              <a:schemeClr val="tx1"/>
            </a:solidFill>
            <a:round/>
            <a:headEnd/>
            <a:tailEnd/>
          </a:ln>
        </p:spPr>
        <p:txBody>
          <a:bodyPr wrap="none" anchor="ctr"/>
          <a:lstStyle/>
          <a:p>
            <a:endParaRPr lang="en-US"/>
          </a:p>
        </p:txBody>
      </p:sp>
      <p:sp>
        <p:nvSpPr>
          <p:cNvPr id="19522" name="Line 70"/>
          <p:cNvSpPr>
            <a:spLocks noChangeShapeType="1"/>
          </p:cNvSpPr>
          <p:nvPr/>
        </p:nvSpPr>
        <p:spPr bwMode="auto">
          <a:xfrm rot="-3843084">
            <a:off x="2666207" y="4720431"/>
            <a:ext cx="76200" cy="100013"/>
          </a:xfrm>
          <a:prstGeom prst="line">
            <a:avLst/>
          </a:prstGeom>
          <a:noFill/>
          <a:ln w="28575">
            <a:solidFill>
              <a:schemeClr val="tx1"/>
            </a:solidFill>
            <a:round/>
            <a:headEnd/>
            <a:tailEnd/>
          </a:ln>
        </p:spPr>
        <p:txBody>
          <a:bodyPr wrap="none" anchor="ctr"/>
          <a:lstStyle/>
          <a:p>
            <a:endParaRPr lang="en-US"/>
          </a:p>
        </p:txBody>
      </p:sp>
      <p:sp>
        <p:nvSpPr>
          <p:cNvPr id="19523" name="Line 71"/>
          <p:cNvSpPr>
            <a:spLocks noChangeShapeType="1"/>
          </p:cNvSpPr>
          <p:nvPr/>
        </p:nvSpPr>
        <p:spPr bwMode="auto">
          <a:xfrm rot="-1240464">
            <a:off x="2900363" y="3622675"/>
            <a:ext cx="76200" cy="100013"/>
          </a:xfrm>
          <a:prstGeom prst="line">
            <a:avLst/>
          </a:prstGeom>
          <a:noFill/>
          <a:ln w="28575">
            <a:solidFill>
              <a:schemeClr val="tx1"/>
            </a:solidFill>
            <a:round/>
            <a:headEnd/>
            <a:tailEnd/>
          </a:ln>
        </p:spPr>
        <p:txBody>
          <a:bodyPr wrap="none" anchor="ctr"/>
          <a:lstStyle/>
          <a:p>
            <a:endParaRPr lang="en-US"/>
          </a:p>
        </p:txBody>
      </p:sp>
      <p:sp>
        <p:nvSpPr>
          <p:cNvPr id="19524" name="Line 72"/>
          <p:cNvSpPr>
            <a:spLocks noChangeShapeType="1"/>
          </p:cNvSpPr>
          <p:nvPr/>
        </p:nvSpPr>
        <p:spPr bwMode="auto">
          <a:xfrm rot="-4215778">
            <a:off x="2704307" y="4972843"/>
            <a:ext cx="76200" cy="100013"/>
          </a:xfrm>
          <a:prstGeom prst="line">
            <a:avLst/>
          </a:prstGeom>
          <a:noFill/>
          <a:ln w="28575">
            <a:solidFill>
              <a:schemeClr val="tx1"/>
            </a:solidFill>
            <a:round/>
            <a:headEnd/>
            <a:tailEnd/>
          </a:ln>
        </p:spPr>
        <p:txBody>
          <a:bodyPr wrap="none" anchor="ctr"/>
          <a:lstStyle/>
          <a:p>
            <a:endParaRPr lang="en-US"/>
          </a:p>
        </p:txBody>
      </p:sp>
      <p:sp>
        <p:nvSpPr>
          <p:cNvPr id="19525" name="Line 73"/>
          <p:cNvSpPr>
            <a:spLocks noChangeShapeType="1"/>
          </p:cNvSpPr>
          <p:nvPr/>
        </p:nvSpPr>
        <p:spPr bwMode="auto">
          <a:xfrm rot="-4771276">
            <a:off x="2804319" y="5201444"/>
            <a:ext cx="76200" cy="100012"/>
          </a:xfrm>
          <a:prstGeom prst="line">
            <a:avLst/>
          </a:prstGeom>
          <a:noFill/>
          <a:ln w="28575">
            <a:solidFill>
              <a:schemeClr val="tx1"/>
            </a:solidFill>
            <a:round/>
            <a:headEnd/>
            <a:tailEnd/>
          </a:ln>
        </p:spPr>
        <p:txBody>
          <a:bodyPr wrap="none" anchor="ctr"/>
          <a:lstStyle/>
          <a:p>
            <a:endParaRPr lang="en-US"/>
          </a:p>
        </p:txBody>
      </p:sp>
      <p:sp>
        <p:nvSpPr>
          <p:cNvPr id="19526" name="Line 74"/>
          <p:cNvSpPr>
            <a:spLocks noChangeShapeType="1"/>
          </p:cNvSpPr>
          <p:nvPr/>
        </p:nvSpPr>
        <p:spPr bwMode="auto">
          <a:xfrm rot="-5103650">
            <a:off x="2931319" y="5444332"/>
            <a:ext cx="76200" cy="100012"/>
          </a:xfrm>
          <a:prstGeom prst="line">
            <a:avLst/>
          </a:prstGeom>
          <a:noFill/>
          <a:ln w="28575">
            <a:solidFill>
              <a:schemeClr val="tx1"/>
            </a:solidFill>
            <a:round/>
            <a:headEnd/>
            <a:tailEnd/>
          </a:ln>
        </p:spPr>
        <p:txBody>
          <a:bodyPr wrap="none" anchor="ctr"/>
          <a:lstStyle/>
          <a:p>
            <a:endParaRPr lang="en-US"/>
          </a:p>
        </p:txBody>
      </p:sp>
      <p:sp>
        <p:nvSpPr>
          <p:cNvPr id="19527" name="Line 75"/>
          <p:cNvSpPr>
            <a:spLocks noChangeShapeType="1"/>
          </p:cNvSpPr>
          <p:nvPr/>
        </p:nvSpPr>
        <p:spPr bwMode="auto">
          <a:xfrm rot="-5654202">
            <a:off x="3102769" y="5696744"/>
            <a:ext cx="76200" cy="100012"/>
          </a:xfrm>
          <a:prstGeom prst="line">
            <a:avLst/>
          </a:prstGeom>
          <a:noFill/>
          <a:ln w="28575">
            <a:solidFill>
              <a:schemeClr val="tx1"/>
            </a:solidFill>
            <a:round/>
            <a:headEnd/>
            <a:tailEnd/>
          </a:ln>
        </p:spPr>
        <p:txBody>
          <a:bodyPr wrap="none" anchor="ctr"/>
          <a:lstStyle/>
          <a:p>
            <a:endParaRPr lang="en-US"/>
          </a:p>
        </p:txBody>
      </p:sp>
      <p:sp>
        <p:nvSpPr>
          <p:cNvPr id="19528" name="Line 76"/>
          <p:cNvSpPr>
            <a:spLocks noChangeShapeType="1"/>
          </p:cNvSpPr>
          <p:nvPr/>
        </p:nvSpPr>
        <p:spPr bwMode="auto">
          <a:xfrm rot="-6439255">
            <a:off x="3321844" y="5893594"/>
            <a:ext cx="76200" cy="100012"/>
          </a:xfrm>
          <a:prstGeom prst="line">
            <a:avLst/>
          </a:prstGeom>
          <a:noFill/>
          <a:ln w="28575">
            <a:solidFill>
              <a:schemeClr val="tx1"/>
            </a:solidFill>
            <a:round/>
            <a:headEnd/>
            <a:tailEnd/>
          </a:ln>
        </p:spPr>
        <p:txBody>
          <a:bodyPr wrap="none" anchor="ctr"/>
          <a:lstStyle/>
          <a:p>
            <a:endParaRPr lang="en-US"/>
          </a:p>
        </p:txBody>
      </p:sp>
      <p:sp>
        <p:nvSpPr>
          <p:cNvPr id="19529" name="Line 77"/>
          <p:cNvSpPr>
            <a:spLocks noChangeShapeType="1"/>
          </p:cNvSpPr>
          <p:nvPr/>
        </p:nvSpPr>
        <p:spPr bwMode="auto">
          <a:xfrm rot="-6795246">
            <a:off x="3591719" y="6084094"/>
            <a:ext cx="76200" cy="100012"/>
          </a:xfrm>
          <a:prstGeom prst="line">
            <a:avLst/>
          </a:prstGeom>
          <a:noFill/>
          <a:ln w="28575">
            <a:solidFill>
              <a:schemeClr val="tx1"/>
            </a:solidFill>
            <a:round/>
            <a:headEnd/>
            <a:tailEnd/>
          </a:ln>
        </p:spPr>
        <p:txBody>
          <a:bodyPr wrap="none" anchor="ctr"/>
          <a:lstStyle/>
          <a:p>
            <a:endParaRPr lang="en-US"/>
          </a:p>
        </p:txBody>
      </p:sp>
      <p:sp>
        <p:nvSpPr>
          <p:cNvPr id="19530" name="Line 78"/>
          <p:cNvSpPr>
            <a:spLocks noChangeShapeType="1"/>
          </p:cNvSpPr>
          <p:nvPr/>
        </p:nvSpPr>
        <p:spPr bwMode="auto">
          <a:xfrm rot="-7518186">
            <a:off x="3910807" y="6198393"/>
            <a:ext cx="76200" cy="100013"/>
          </a:xfrm>
          <a:prstGeom prst="line">
            <a:avLst/>
          </a:prstGeom>
          <a:noFill/>
          <a:ln w="28575">
            <a:solidFill>
              <a:schemeClr val="tx1"/>
            </a:solidFill>
            <a:round/>
            <a:headEnd/>
            <a:tailEnd/>
          </a:ln>
        </p:spPr>
        <p:txBody>
          <a:bodyPr wrap="none" anchor="ctr"/>
          <a:lstStyle/>
          <a:p>
            <a:endParaRPr lang="en-US"/>
          </a:p>
        </p:txBody>
      </p:sp>
      <p:sp>
        <p:nvSpPr>
          <p:cNvPr id="19531" name="Line 79"/>
          <p:cNvSpPr>
            <a:spLocks noChangeShapeType="1"/>
          </p:cNvSpPr>
          <p:nvPr/>
        </p:nvSpPr>
        <p:spPr bwMode="auto">
          <a:xfrm rot="-7961068">
            <a:off x="4215607" y="6249193"/>
            <a:ext cx="76200" cy="100013"/>
          </a:xfrm>
          <a:prstGeom prst="line">
            <a:avLst/>
          </a:prstGeom>
          <a:noFill/>
          <a:ln w="28575">
            <a:solidFill>
              <a:schemeClr val="tx1"/>
            </a:solidFill>
            <a:round/>
            <a:headEnd/>
            <a:tailEnd/>
          </a:ln>
        </p:spPr>
        <p:txBody>
          <a:bodyPr wrap="none" anchor="ctr"/>
          <a:lstStyle/>
          <a:p>
            <a:endParaRPr lang="en-US"/>
          </a:p>
        </p:txBody>
      </p:sp>
      <p:sp>
        <p:nvSpPr>
          <p:cNvPr id="19532" name="Line 80"/>
          <p:cNvSpPr>
            <a:spLocks noChangeShapeType="1"/>
          </p:cNvSpPr>
          <p:nvPr/>
        </p:nvSpPr>
        <p:spPr bwMode="auto">
          <a:xfrm rot="-8974935">
            <a:off x="4559300" y="6248400"/>
            <a:ext cx="76200" cy="100013"/>
          </a:xfrm>
          <a:prstGeom prst="line">
            <a:avLst/>
          </a:prstGeom>
          <a:noFill/>
          <a:ln w="28575">
            <a:solidFill>
              <a:schemeClr val="tx1"/>
            </a:solidFill>
            <a:round/>
            <a:headEnd/>
            <a:tailEnd/>
          </a:ln>
        </p:spPr>
        <p:txBody>
          <a:bodyPr wrap="none" anchor="ctr"/>
          <a:lstStyle/>
          <a:p>
            <a:endParaRPr lang="en-US"/>
          </a:p>
        </p:txBody>
      </p:sp>
      <p:sp>
        <p:nvSpPr>
          <p:cNvPr id="19533" name="Line 81"/>
          <p:cNvSpPr>
            <a:spLocks noChangeShapeType="1"/>
          </p:cNvSpPr>
          <p:nvPr/>
        </p:nvSpPr>
        <p:spPr bwMode="auto">
          <a:xfrm rot="10300143">
            <a:off x="5461000" y="5881688"/>
            <a:ext cx="76200" cy="100012"/>
          </a:xfrm>
          <a:prstGeom prst="line">
            <a:avLst/>
          </a:prstGeom>
          <a:noFill/>
          <a:ln w="28575">
            <a:solidFill>
              <a:schemeClr val="tx1"/>
            </a:solidFill>
            <a:round/>
            <a:headEnd/>
            <a:tailEnd/>
          </a:ln>
        </p:spPr>
        <p:txBody>
          <a:bodyPr wrap="none" anchor="ctr"/>
          <a:lstStyle/>
          <a:p>
            <a:endParaRPr lang="en-US"/>
          </a:p>
        </p:txBody>
      </p:sp>
      <p:sp>
        <p:nvSpPr>
          <p:cNvPr id="19534" name="Line 82"/>
          <p:cNvSpPr>
            <a:spLocks noChangeShapeType="1"/>
          </p:cNvSpPr>
          <p:nvPr/>
        </p:nvSpPr>
        <p:spPr bwMode="auto">
          <a:xfrm rot="-10332126">
            <a:off x="5222875" y="6045200"/>
            <a:ext cx="76200" cy="100013"/>
          </a:xfrm>
          <a:prstGeom prst="line">
            <a:avLst/>
          </a:prstGeom>
          <a:noFill/>
          <a:ln w="28575">
            <a:solidFill>
              <a:schemeClr val="tx1"/>
            </a:solidFill>
            <a:round/>
            <a:headEnd/>
            <a:tailEnd/>
          </a:ln>
        </p:spPr>
        <p:txBody>
          <a:bodyPr wrap="none" anchor="ctr"/>
          <a:lstStyle/>
          <a:p>
            <a:endParaRPr lang="en-US"/>
          </a:p>
        </p:txBody>
      </p:sp>
      <p:sp>
        <p:nvSpPr>
          <p:cNvPr id="19535" name="Line 83"/>
          <p:cNvSpPr>
            <a:spLocks noChangeShapeType="1"/>
          </p:cNvSpPr>
          <p:nvPr/>
        </p:nvSpPr>
        <p:spPr bwMode="auto">
          <a:xfrm rot="-9763527">
            <a:off x="4902200" y="6186488"/>
            <a:ext cx="76200" cy="100012"/>
          </a:xfrm>
          <a:prstGeom prst="line">
            <a:avLst/>
          </a:prstGeom>
          <a:noFill/>
          <a:ln w="28575">
            <a:solidFill>
              <a:schemeClr val="tx1"/>
            </a:solidFill>
            <a:round/>
            <a:headEnd/>
            <a:tailEnd/>
          </a:ln>
        </p:spPr>
        <p:txBody>
          <a:bodyPr wrap="none" anchor="ctr"/>
          <a:lstStyle/>
          <a:p>
            <a:endParaRPr lang="en-US"/>
          </a:p>
        </p:txBody>
      </p:sp>
      <p:sp>
        <p:nvSpPr>
          <p:cNvPr id="19536" name="Line 84"/>
          <p:cNvSpPr>
            <a:spLocks noChangeShapeType="1"/>
          </p:cNvSpPr>
          <p:nvPr/>
        </p:nvSpPr>
        <p:spPr bwMode="auto">
          <a:xfrm rot="8855614">
            <a:off x="6056313" y="4960938"/>
            <a:ext cx="76200" cy="100012"/>
          </a:xfrm>
          <a:prstGeom prst="line">
            <a:avLst/>
          </a:prstGeom>
          <a:noFill/>
          <a:ln w="28575">
            <a:solidFill>
              <a:schemeClr val="tx1"/>
            </a:solidFill>
            <a:round/>
            <a:headEnd/>
            <a:tailEnd/>
          </a:ln>
        </p:spPr>
        <p:txBody>
          <a:bodyPr wrap="none" anchor="ctr"/>
          <a:lstStyle/>
          <a:p>
            <a:endParaRPr lang="en-US"/>
          </a:p>
        </p:txBody>
      </p:sp>
      <p:sp>
        <p:nvSpPr>
          <p:cNvPr id="19537" name="Line 85"/>
          <p:cNvSpPr>
            <a:spLocks noChangeShapeType="1"/>
          </p:cNvSpPr>
          <p:nvPr/>
        </p:nvSpPr>
        <p:spPr bwMode="auto">
          <a:xfrm rot="9629400">
            <a:off x="5840413" y="5456238"/>
            <a:ext cx="76200" cy="100012"/>
          </a:xfrm>
          <a:prstGeom prst="line">
            <a:avLst/>
          </a:prstGeom>
          <a:noFill/>
          <a:ln w="28575">
            <a:solidFill>
              <a:schemeClr val="tx1"/>
            </a:solidFill>
            <a:round/>
            <a:headEnd/>
            <a:tailEnd/>
          </a:ln>
        </p:spPr>
        <p:txBody>
          <a:bodyPr wrap="none" anchor="ctr"/>
          <a:lstStyle/>
          <a:p>
            <a:endParaRPr lang="en-US"/>
          </a:p>
        </p:txBody>
      </p:sp>
      <p:sp>
        <p:nvSpPr>
          <p:cNvPr id="19538" name="Line 86"/>
          <p:cNvSpPr>
            <a:spLocks noChangeShapeType="1"/>
          </p:cNvSpPr>
          <p:nvPr/>
        </p:nvSpPr>
        <p:spPr bwMode="auto">
          <a:xfrm rot="8970163">
            <a:off x="5965825" y="5213350"/>
            <a:ext cx="76200" cy="100013"/>
          </a:xfrm>
          <a:prstGeom prst="line">
            <a:avLst/>
          </a:prstGeom>
          <a:noFill/>
          <a:ln w="28575">
            <a:solidFill>
              <a:schemeClr val="tx1"/>
            </a:solidFill>
            <a:round/>
            <a:headEnd/>
            <a:tailEnd/>
          </a:ln>
        </p:spPr>
        <p:txBody>
          <a:bodyPr wrap="none" anchor="ctr"/>
          <a:lstStyle/>
          <a:p>
            <a:endParaRPr lang="en-US"/>
          </a:p>
        </p:txBody>
      </p:sp>
      <p:sp>
        <p:nvSpPr>
          <p:cNvPr id="19539" name="Line 87"/>
          <p:cNvSpPr>
            <a:spLocks noChangeShapeType="1"/>
          </p:cNvSpPr>
          <p:nvPr/>
        </p:nvSpPr>
        <p:spPr bwMode="auto">
          <a:xfrm rot="10300143">
            <a:off x="5678488" y="5684838"/>
            <a:ext cx="76200" cy="100012"/>
          </a:xfrm>
          <a:prstGeom prst="line">
            <a:avLst/>
          </a:prstGeom>
          <a:noFill/>
          <a:ln w="28575">
            <a:solidFill>
              <a:schemeClr val="tx1"/>
            </a:solidFill>
            <a:round/>
            <a:headEnd/>
            <a:tailEnd/>
          </a:ln>
        </p:spPr>
        <p:txBody>
          <a:bodyPr wrap="none" anchor="ctr"/>
          <a:lstStyle/>
          <a:p>
            <a:endParaRPr lang="en-US"/>
          </a:p>
        </p:txBody>
      </p:sp>
      <p:sp>
        <p:nvSpPr>
          <p:cNvPr id="19540" name="Line 88"/>
          <p:cNvSpPr>
            <a:spLocks noChangeShapeType="1"/>
          </p:cNvSpPr>
          <p:nvPr/>
        </p:nvSpPr>
        <p:spPr bwMode="auto">
          <a:xfrm rot="8367808">
            <a:off x="6107113" y="4732338"/>
            <a:ext cx="76200" cy="100012"/>
          </a:xfrm>
          <a:prstGeom prst="line">
            <a:avLst/>
          </a:prstGeom>
          <a:noFill/>
          <a:ln w="28575">
            <a:solidFill>
              <a:schemeClr val="tx1"/>
            </a:solidFill>
            <a:round/>
            <a:headEnd/>
            <a:tailEnd/>
          </a:ln>
        </p:spPr>
        <p:txBody>
          <a:bodyPr wrap="none" anchor="ctr"/>
          <a:lstStyle/>
          <a:p>
            <a:endParaRPr lang="en-US"/>
          </a:p>
        </p:txBody>
      </p:sp>
      <p:sp>
        <p:nvSpPr>
          <p:cNvPr id="19541" name="Text Box 89"/>
          <p:cNvSpPr txBox="1">
            <a:spLocks noChangeArrowheads="1"/>
          </p:cNvSpPr>
          <p:nvPr/>
        </p:nvSpPr>
        <p:spPr bwMode="auto">
          <a:xfrm>
            <a:off x="4229100" y="2989263"/>
            <a:ext cx="407988"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N</a:t>
            </a:r>
          </a:p>
        </p:txBody>
      </p:sp>
      <p:sp>
        <p:nvSpPr>
          <p:cNvPr id="19542" name="Text Box 90"/>
          <p:cNvSpPr txBox="1">
            <a:spLocks noChangeArrowheads="1"/>
          </p:cNvSpPr>
          <p:nvPr/>
        </p:nvSpPr>
        <p:spPr bwMode="auto">
          <a:xfrm rot="5400000">
            <a:off x="5569744" y="4423569"/>
            <a:ext cx="407988"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E</a:t>
            </a:r>
          </a:p>
        </p:txBody>
      </p:sp>
      <p:sp>
        <p:nvSpPr>
          <p:cNvPr id="19543" name="Text Box 91"/>
          <p:cNvSpPr txBox="1">
            <a:spLocks noChangeArrowheads="1"/>
          </p:cNvSpPr>
          <p:nvPr/>
        </p:nvSpPr>
        <p:spPr bwMode="auto">
          <a:xfrm rot="-5400000">
            <a:off x="2901156" y="4437857"/>
            <a:ext cx="436563"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W</a:t>
            </a:r>
          </a:p>
        </p:txBody>
      </p:sp>
      <p:sp>
        <p:nvSpPr>
          <p:cNvPr id="19544" name="Text Box 92"/>
          <p:cNvSpPr txBox="1">
            <a:spLocks noChangeArrowheads="1"/>
          </p:cNvSpPr>
          <p:nvPr/>
        </p:nvSpPr>
        <p:spPr bwMode="auto">
          <a:xfrm>
            <a:off x="4227513" y="5676900"/>
            <a:ext cx="407987"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S</a:t>
            </a:r>
          </a:p>
        </p:txBody>
      </p:sp>
      <p:sp>
        <p:nvSpPr>
          <p:cNvPr id="19545" name="Text Box 93"/>
          <p:cNvSpPr txBox="1">
            <a:spLocks noChangeArrowheads="1"/>
          </p:cNvSpPr>
          <p:nvPr/>
        </p:nvSpPr>
        <p:spPr bwMode="auto">
          <a:xfrm rot="1931325">
            <a:off x="4932363" y="3189288"/>
            <a:ext cx="407987"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3</a:t>
            </a:r>
          </a:p>
        </p:txBody>
      </p:sp>
      <p:sp>
        <p:nvSpPr>
          <p:cNvPr id="19546" name="Text Box 94"/>
          <p:cNvSpPr txBox="1">
            <a:spLocks noChangeArrowheads="1"/>
          </p:cNvSpPr>
          <p:nvPr/>
        </p:nvSpPr>
        <p:spPr bwMode="auto">
          <a:xfrm rot="3746251">
            <a:off x="5418931" y="3759994"/>
            <a:ext cx="407988"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6</a:t>
            </a:r>
          </a:p>
        </p:txBody>
      </p:sp>
      <p:sp>
        <p:nvSpPr>
          <p:cNvPr id="19547" name="Text Box 95"/>
          <p:cNvSpPr txBox="1">
            <a:spLocks noChangeArrowheads="1"/>
          </p:cNvSpPr>
          <p:nvPr/>
        </p:nvSpPr>
        <p:spPr bwMode="auto">
          <a:xfrm rot="-1961406">
            <a:off x="3497263" y="3189288"/>
            <a:ext cx="501650"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33</a:t>
            </a:r>
          </a:p>
        </p:txBody>
      </p:sp>
      <p:sp>
        <p:nvSpPr>
          <p:cNvPr id="19548" name="Text Box 96"/>
          <p:cNvSpPr txBox="1">
            <a:spLocks noChangeArrowheads="1"/>
          </p:cNvSpPr>
          <p:nvPr/>
        </p:nvSpPr>
        <p:spPr bwMode="auto">
          <a:xfrm rot="-3966075">
            <a:off x="2995612" y="3746501"/>
            <a:ext cx="504825"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30</a:t>
            </a:r>
          </a:p>
        </p:txBody>
      </p:sp>
      <p:sp>
        <p:nvSpPr>
          <p:cNvPr id="19549" name="Text Box 97"/>
          <p:cNvSpPr txBox="1">
            <a:spLocks noChangeArrowheads="1"/>
          </p:cNvSpPr>
          <p:nvPr/>
        </p:nvSpPr>
        <p:spPr bwMode="auto">
          <a:xfrm rot="3623484" flipV="1">
            <a:off x="3023394" y="4976019"/>
            <a:ext cx="503238"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24</a:t>
            </a:r>
          </a:p>
        </p:txBody>
      </p:sp>
      <p:sp>
        <p:nvSpPr>
          <p:cNvPr id="19550" name="Text Box 98"/>
          <p:cNvSpPr txBox="1">
            <a:spLocks noChangeArrowheads="1"/>
          </p:cNvSpPr>
          <p:nvPr/>
        </p:nvSpPr>
        <p:spPr bwMode="auto">
          <a:xfrm rot="2322076" flipV="1">
            <a:off x="3497263" y="5524500"/>
            <a:ext cx="495300"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21</a:t>
            </a:r>
          </a:p>
        </p:txBody>
      </p:sp>
      <p:sp>
        <p:nvSpPr>
          <p:cNvPr id="19551" name="Text Box 99"/>
          <p:cNvSpPr txBox="1">
            <a:spLocks noChangeArrowheads="1"/>
          </p:cNvSpPr>
          <p:nvPr/>
        </p:nvSpPr>
        <p:spPr bwMode="auto">
          <a:xfrm rot="7244151">
            <a:off x="5308600" y="4954588"/>
            <a:ext cx="593725"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12</a:t>
            </a:r>
          </a:p>
        </p:txBody>
      </p:sp>
      <p:sp>
        <p:nvSpPr>
          <p:cNvPr id="19552" name="Text Box 100"/>
          <p:cNvSpPr txBox="1">
            <a:spLocks noChangeArrowheads="1"/>
          </p:cNvSpPr>
          <p:nvPr/>
        </p:nvSpPr>
        <p:spPr bwMode="auto">
          <a:xfrm rot="8660019">
            <a:off x="4902200" y="5456238"/>
            <a:ext cx="581025" cy="457200"/>
          </a:xfrm>
          <a:prstGeom prst="rect">
            <a:avLst/>
          </a:prstGeom>
          <a:noFill/>
          <a:ln w="9525">
            <a:noFill/>
            <a:miter lim="800000"/>
            <a:headEnd/>
            <a:tailEnd/>
          </a:ln>
        </p:spPr>
        <p:txBody>
          <a:bodyPr>
            <a:spAutoFit/>
          </a:bodyPr>
          <a:lstStyle/>
          <a:p>
            <a:pPr>
              <a:spcBef>
                <a:spcPct val="50000"/>
              </a:spcBef>
            </a:pPr>
            <a:r>
              <a:rPr lang="en-US" b="1">
                <a:solidFill>
                  <a:schemeClr val="tx2"/>
                </a:solidFill>
              </a:rPr>
              <a:t>15</a:t>
            </a:r>
          </a:p>
        </p:txBody>
      </p:sp>
      <p:sp>
        <p:nvSpPr>
          <p:cNvPr id="19553" name="Rectangle 101"/>
          <p:cNvSpPr>
            <a:spLocks noChangeArrowheads="1"/>
          </p:cNvSpPr>
          <p:nvPr/>
        </p:nvSpPr>
        <p:spPr bwMode="auto">
          <a:xfrm>
            <a:off x="4033838" y="4498975"/>
            <a:ext cx="762000" cy="127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9554" name="AutoShape 102"/>
          <p:cNvSpPr>
            <a:spLocks noChangeArrowheads="1"/>
          </p:cNvSpPr>
          <p:nvPr/>
        </p:nvSpPr>
        <p:spPr bwMode="auto">
          <a:xfrm flipV="1">
            <a:off x="4224338" y="4864100"/>
            <a:ext cx="381000" cy="96838"/>
          </a:xfrm>
          <a:custGeom>
            <a:avLst/>
            <a:gdLst>
              <a:gd name="T0" fmla="*/ 103723085 w 21600"/>
              <a:gd name="T1" fmla="*/ 973195 h 21600"/>
              <a:gd name="T2" fmla="*/ 59270332 w 21600"/>
              <a:gd name="T3" fmla="*/ 1946390 h 21600"/>
              <a:gd name="T4" fmla="*/ 14817583 w 21600"/>
              <a:gd name="T5" fmla="*/ 973195 h 21600"/>
              <a:gd name="T6" fmla="*/ 592703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9555" name="Line 103"/>
          <p:cNvSpPr>
            <a:spLocks noChangeShapeType="1"/>
          </p:cNvSpPr>
          <p:nvPr/>
        </p:nvSpPr>
        <p:spPr bwMode="auto">
          <a:xfrm>
            <a:off x="4414838" y="4291013"/>
            <a:ext cx="0" cy="620712"/>
          </a:xfrm>
          <a:prstGeom prst="line">
            <a:avLst/>
          </a:prstGeom>
          <a:noFill/>
          <a:ln w="76200">
            <a:solidFill>
              <a:schemeClr val="tx2"/>
            </a:solidFill>
            <a:round/>
            <a:headEnd/>
            <a:tailEnd/>
          </a:ln>
        </p:spPr>
        <p:txBody>
          <a:bodyPr wrap="none" anchor="ctr"/>
          <a:lstStyle/>
          <a:p>
            <a:endParaRPr lang="en-US"/>
          </a:p>
        </p:txBody>
      </p:sp>
      <p:sp>
        <p:nvSpPr>
          <p:cNvPr id="100" name="TextBox 99"/>
          <p:cNvSpPr txBox="1"/>
          <p:nvPr/>
        </p:nvSpPr>
        <p:spPr>
          <a:xfrm>
            <a:off x="0" y="6188848"/>
            <a:ext cx="1981200" cy="461665"/>
          </a:xfrm>
          <a:prstGeom prst="rect">
            <a:avLst/>
          </a:prstGeom>
          <a:noFill/>
        </p:spPr>
        <p:txBody>
          <a:bodyPr wrap="square" rtlCol="0">
            <a:spAutoFit/>
          </a:bodyPr>
          <a:lstStyle/>
          <a:p>
            <a:r>
              <a:rPr lang="en-US" dirty="0" smtClean="0"/>
              <a:t>PHAK 8-19</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Heading Indicator</a:t>
            </a:r>
          </a:p>
        </p:txBody>
      </p:sp>
      <p:sp>
        <p:nvSpPr>
          <p:cNvPr id="20483" name="Rectangle 3"/>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sz="2600" dirty="0"/>
              <a:t>Required for IFR flights</a:t>
            </a:r>
          </a:p>
          <a:p>
            <a:pPr marL="342900" indent="-342900" algn="l">
              <a:spcBef>
                <a:spcPct val="20000"/>
              </a:spcBef>
              <a:buClr>
                <a:srgbClr val="99FF66"/>
              </a:buClr>
              <a:buSzPct val="110000"/>
              <a:buFontTx/>
              <a:buChar char="•"/>
            </a:pPr>
            <a:r>
              <a:rPr lang="en-US" sz="2600" dirty="0"/>
              <a:t>Primary source of heading </a:t>
            </a:r>
            <a:r>
              <a:rPr lang="en-US" sz="2600" dirty="0" smtClean="0"/>
              <a:t>information</a:t>
            </a:r>
          </a:p>
          <a:p>
            <a:pPr marL="342900" indent="-342900" algn="l">
              <a:spcBef>
                <a:spcPct val="20000"/>
              </a:spcBef>
              <a:buClr>
                <a:srgbClr val="99FF66"/>
              </a:buClr>
              <a:buSzPct val="110000"/>
              <a:buFontTx/>
              <a:buChar char="•"/>
            </a:pPr>
            <a:r>
              <a:rPr lang="en-US" sz="2600" dirty="0" smtClean="0"/>
              <a:t>Check every 15 minutes for accuracy</a:t>
            </a:r>
            <a:endParaRPr lang="en-US" sz="2600" dirty="0"/>
          </a:p>
          <a:p>
            <a:pPr marL="342900" indent="-342900" algn="l">
              <a:spcBef>
                <a:spcPct val="20000"/>
              </a:spcBef>
              <a:buClr>
                <a:srgbClr val="99FF66"/>
              </a:buClr>
              <a:buSzPct val="110000"/>
              <a:buFontTx/>
              <a:buChar char="•"/>
            </a:pPr>
            <a:r>
              <a:rPr lang="en-US" sz="2600" dirty="0"/>
              <a:t>Indirectly indicates bank (Secondary source of bank information)</a:t>
            </a:r>
          </a:p>
          <a:p>
            <a:pPr marL="342900" indent="-342900" algn="l">
              <a:spcBef>
                <a:spcPct val="20000"/>
              </a:spcBef>
              <a:buClr>
                <a:srgbClr val="99FF66"/>
              </a:buClr>
              <a:buSzPct val="110000"/>
            </a:pPr>
            <a:r>
              <a:rPr lang="en-US" sz="2800" dirty="0">
                <a:solidFill>
                  <a:srgbClr val="99FF66"/>
                </a:solidFill>
              </a:rPr>
              <a:t>How it works….</a:t>
            </a:r>
          </a:p>
          <a:p>
            <a:pPr marL="342900" indent="-342900" algn="l">
              <a:spcBef>
                <a:spcPct val="20000"/>
              </a:spcBef>
              <a:buClr>
                <a:srgbClr val="99FF66"/>
              </a:buClr>
              <a:buSzPct val="110000"/>
              <a:buFontTx/>
              <a:buChar char="•"/>
            </a:pPr>
            <a:r>
              <a:rPr lang="en-US" sz="2600" dirty="0"/>
              <a:t>Senses rotation about the aircraft’s vertical axis</a:t>
            </a:r>
          </a:p>
          <a:p>
            <a:pPr marL="342900" indent="-342900" algn="l">
              <a:spcBef>
                <a:spcPct val="20000"/>
              </a:spcBef>
              <a:buClr>
                <a:srgbClr val="99FF66"/>
              </a:buClr>
              <a:buSzPct val="110000"/>
              <a:buFontTx/>
              <a:buChar char="•"/>
            </a:pPr>
            <a:r>
              <a:rPr lang="en-US" sz="2600" dirty="0"/>
              <a:t>Some gyros are slaved to a magnetic compass.  Does not have to be realigned manually if set to slaved mode.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371600"/>
          </a:xfrm>
        </p:spPr>
        <p:txBody>
          <a:bodyPr/>
          <a:lstStyle/>
          <a:p>
            <a:pPr eaLnBrk="1" hangingPunct="1"/>
            <a:r>
              <a:rPr lang="en-US" smtClean="0">
                <a:solidFill>
                  <a:srgbClr val="FFFF00"/>
                </a:solidFill>
              </a:rPr>
              <a:t>FLIGHT INSTRUMENT SYSTEMS</a:t>
            </a:r>
          </a:p>
        </p:txBody>
      </p:sp>
      <p:sp>
        <p:nvSpPr>
          <p:cNvPr id="4099"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smtClean="0">
                <a:solidFill>
                  <a:schemeClr val="accent2"/>
                </a:solidFill>
              </a:rPr>
              <a:t>Gyroscopic Flight Instruments</a:t>
            </a:r>
          </a:p>
          <a:p>
            <a:pPr lvl="1" eaLnBrk="1" hangingPunct="1">
              <a:lnSpc>
                <a:spcPct val="90000"/>
              </a:lnSpc>
            </a:pPr>
            <a:r>
              <a:rPr lang="en-US" smtClean="0"/>
              <a:t>Attitude Indicator</a:t>
            </a:r>
          </a:p>
          <a:p>
            <a:pPr lvl="1" eaLnBrk="1" hangingPunct="1">
              <a:lnSpc>
                <a:spcPct val="90000"/>
              </a:lnSpc>
            </a:pPr>
            <a:r>
              <a:rPr lang="en-US" smtClean="0"/>
              <a:t>Heading Indicator</a:t>
            </a:r>
          </a:p>
          <a:p>
            <a:pPr lvl="1" eaLnBrk="1" hangingPunct="1">
              <a:lnSpc>
                <a:spcPct val="90000"/>
              </a:lnSpc>
            </a:pPr>
            <a:r>
              <a:rPr lang="en-US" smtClean="0"/>
              <a:t>Turn Indicator</a:t>
            </a:r>
          </a:p>
          <a:p>
            <a:pPr eaLnBrk="1" hangingPunct="1">
              <a:lnSpc>
                <a:spcPct val="90000"/>
              </a:lnSpc>
            </a:pPr>
            <a:r>
              <a:rPr lang="en-US" smtClean="0">
                <a:solidFill>
                  <a:schemeClr val="accent2"/>
                </a:solidFill>
              </a:rPr>
              <a:t>Pitot-Static Instruments</a:t>
            </a:r>
          </a:p>
          <a:p>
            <a:pPr lvl="1" eaLnBrk="1" hangingPunct="1">
              <a:lnSpc>
                <a:spcPct val="90000"/>
              </a:lnSpc>
            </a:pPr>
            <a:r>
              <a:rPr lang="en-US" smtClean="0"/>
              <a:t>Airspeed Indicator</a:t>
            </a:r>
          </a:p>
          <a:p>
            <a:pPr lvl="1" eaLnBrk="1" hangingPunct="1">
              <a:lnSpc>
                <a:spcPct val="90000"/>
              </a:lnSpc>
            </a:pPr>
            <a:r>
              <a:rPr lang="en-US" smtClean="0"/>
              <a:t>Altimeter</a:t>
            </a:r>
          </a:p>
          <a:p>
            <a:pPr lvl="1" eaLnBrk="1" hangingPunct="1">
              <a:lnSpc>
                <a:spcPct val="90000"/>
              </a:lnSpc>
            </a:pPr>
            <a:r>
              <a:rPr lang="en-US" smtClean="0"/>
              <a:t>Vertical Speed Indicator</a:t>
            </a:r>
          </a:p>
          <a:p>
            <a:pPr eaLnBrk="1" hangingPunct="1">
              <a:lnSpc>
                <a:spcPct val="90000"/>
              </a:lnSpc>
            </a:pPr>
            <a:r>
              <a:rPr lang="en-US" smtClean="0">
                <a:solidFill>
                  <a:schemeClr val="accent2"/>
                </a:solidFill>
              </a:rPr>
              <a:t>Magnetic Compass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Heading indicator.jpg"/>
          <p:cNvPicPr>
            <a:picLocks noChangeAspect="1"/>
          </p:cNvPicPr>
          <p:nvPr/>
        </p:nvPicPr>
        <p:blipFill>
          <a:blip r:embed="rId2"/>
          <a:srcRect/>
          <a:stretch>
            <a:fillRect/>
          </a:stretch>
        </p:blipFill>
        <p:spPr bwMode="auto">
          <a:xfrm>
            <a:off x="990600" y="411163"/>
            <a:ext cx="7239000" cy="60991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99FF66"/>
                </a:solidFill>
                <a:effectLst>
                  <a:outerShdw dist="35921" dir="2700000" algn="ctr" rotWithShape="0">
                    <a:srgbClr val="990000"/>
                  </a:outerShdw>
                </a:effectLst>
                <a:latin typeface="Impact"/>
              </a:rPr>
              <a:t>TURN COORDINATOR</a:t>
            </a:r>
          </a:p>
        </p:txBody>
      </p:sp>
      <p:sp>
        <p:nvSpPr>
          <p:cNvPr id="22531" name="Oval 3"/>
          <p:cNvSpPr>
            <a:spLocks noChangeArrowheads="1"/>
          </p:cNvSpPr>
          <p:nvPr/>
        </p:nvSpPr>
        <p:spPr bwMode="auto">
          <a:xfrm>
            <a:off x="2438400" y="259080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22532" name="AutoShape 4"/>
          <p:cNvSpPr>
            <a:spLocks noChangeArrowheads="1"/>
          </p:cNvSpPr>
          <p:nvPr/>
        </p:nvSpPr>
        <p:spPr bwMode="auto">
          <a:xfrm>
            <a:off x="2438400" y="259080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22533" name="Rectangle 100"/>
          <p:cNvSpPr>
            <a:spLocks noChangeArrowheads="1"/>
          </p:cNvSpPr>
          <p:nvPr/>
        </p:nvSpPr>
        <p:spPr bwMode="auto">
          <a:xfrm>
            <a:off x="3276600" y="5257800"/>
            <a:ext cx="2286000" cy="381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2534" name="Rectangle 102"/>
          <p:cNvSpPr>
            <a:spLocks noChangeArrowheads="1"/>
          </p:cNvSpPr>
          <p:nvPr/>
        </p:nvSpPr>
        <p:spPr bwMode="auto">
          <a:xfrm flipV="1">
            <a:off x="3048000" y="4705350"/>
            <a:ext cx="2743200" cy="76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2535" name="Line 103"/>
          <p:cNvSpPr>
            <a:spLocks noChangeShapeType="1"/>
          </p:cNvSpPr>
          <p:nvPr/>
        </p:nvSpPr>
        <p:spPr bwMode="auto">
          <a:xfrm>
            <a:off x="3886200" y="4476750"/>
            <a:ext cx="1066800" cy="0"/>
          </a:xfrm>
          <a:prstGeom prst="line">
            <a:avLst/>
          </a:prstGeom>
          <a:noFill/>
          <a:ln w="76200">
            <a:solidFill>
              <a:schemeClr val="tx1"/>
            </a:solidFill>
            <a:round/>
            <a:headEnd/>
            <a:tailEnd/>
          </a:ln>
        </p:spPr>
        <p:txBody>
          <a:bodyPr wrap="none" anchor="ctr"/>
          <a:lstStyle/>
          <a:p>
            <a:endParaRPr lang="en-US"/>
          </a:p>
        </p:txBody>
      </p:sp>
      <p:sp>
        <p:nvSpPr>
          <p:cNvPr id="22536" name="Line 104"/>
          <p:cNvSpPr>
            <a:spLocks noChangeShapeType="1"/>
          </p:cNvSpPr>
          <p:nvPr/>
        </p:nvSpPr>
        <p:spPr bwMode="auto">
          <a:xfrm rot="5400000" flipV="1">
            <a:off x="4038600" y="4400550"/>
            <a:ext cx="762000" cy="0"/>
          </a:xfrm>
          <a:prstGeom prst="line">
            <a:avLst/>
          </a:prstGeom>
          <a:noFill/>
          <a:ln w="57150">
            <a:solidFill>
              <a:schemeClr val="tx1"/>
            </a:solidFill>
            <a:round/>
            <a:headEnd/>
            <a:tailEnd/>
          </a:ln>
        </p:spPr>
        <p:txBody>
          <a:bodyPr wrap="none" anchor="ctr"/>
          <a:lstStyle/>
          <a:p>
            <a:endParaRPr lang="en-US"/>
          </a:p>
        </p:txBody>
      </p:sp>
      <p:sp>
        <p:nvSpPr>
          <p:cNvPr id="22537" name="Oval 101"/>
          <p:cNvSpPr>
            <a:spLocks noChangeArrowheads="1"/>
          </p:cNvSpPr>
          <p:nvPr/>
        </p:nvSpPr>
        <p:spPr bwMode="auto">
          <a:xfrm>
            <a:off x="4191000" y="4419600"/>
            <a:ext cx="457200" cy="438150"/>
          </a:xfrm>
          <a:prstGeom prst="ellipse">
            <a:avLst/>
          </a:prstGeom>
          <a:solidFill>
            <a:schemeClr val="tx2"/>
          </a:solidFill>
          <a:ln w="9525">
            <a:solidFill>
              <a:schemeClr val="tx1"/>
            </a:solidFill>
            <a:round/>
            <a:headEnd/>
            <a:tailEnd/>
          </a:ln>
        </p:spPr>
        <p:txBody>
          <a:bodyPr wrap="none" anchor="ctr"/>
          <a:lstStyle/>
          <a:p>
            <a:endParaRPr lang="en-US"/>
          </a:p>
        </p:txBody>
      </p:sp>
      <p:sp>
        <p:nvSpPr>
          <p:cNvPr id="22538" name="Rectangle 105"/>
          <p:cNvSpPr>
            <a:spLocks noChangeArrowheads="1"/>
          </p:cNvSpPr>
          <p:nvPr/>
        </p:nvSpPr>
        <p:spPr bwMode="auto">
          <a:xfrm rot="1790642">
            <a:off x="5715000" y="521970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2539" name="Rectangle 106"/>
          <p:cNvSpPr>
            <a:spLocks noChangeArrowheads="1"/>
          </p:cNvSpPr>
          <p:nvPr/>
        </p:nvSpPr>
        <p:spPr bwMode="auto">
          <a:xfrm rot="-1863732">
            <a:off x="2819400" y="521970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2540" name="Rectangle 107"/>
          <p:cNvSpPr>
            <a:spLocks noChangeArrowheads="1"/>
          </p:cNvSpPr>
          <p:nvPr/>
        </p:nvSpPr>
        <p:spPr bwMode="auto">
          <a:xfrm>
            <a:off x="2667000" y="464820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2541" name="Rectangle 108"/>
          <p:cNvSpPr>
            <a:spLocks noChangeArrowheads="1"/>
          </p:cNvSpPr>
          <p:nvPr/>
        </p:nvSpPr>
        <p:spPr bwMode="auto">
          <a:xfrm>
            <a:off x="5867400" y="464820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2542" name="Line 109"/>
          <p:cNvSpPr>
            <a:spLocks noChangeShapeType="1"/>
          </p:cNvSpPr>
          <p:nvPr/>
        </p:nvSpPr>
        <p:spPr bwMode="auto">
          <a:xfrm>
            <a:off x="4267200" y="5253038"/>
            <a:ext cx="0" cy="381000"/>
          </a:xfrm>
          <a:prstGeom prst="line">
            <a:avLst/>
          </a:prstGeom>
          <a:noFill/>
          <a:ln w="19050">
            <a:solidFill>
              <a:schemeClr val="bg2"/>
            </a:solidFill>
            <a:round/>
            <a:headEnd/>
            <a:tailEnd/>
          </a:ln>
        </p:spPr>
        <p:txBody>
          <a:bodyPr wrap="none" anchor="ctr"/>
          <a:lstStyle/>
          <a:p>
            <a:endParaRPr lang="en-US"/>
          </a:p>
        </p:txBody>
      </p:sp>
      <p:sp>
        <p:nvSpPr>
          <p:cNvPr id="22543" name="Line 110"/>
          <p:cNvSpPr>
            <a:spLocks noChangeShapeType="1"/>
          </p:cNvSpPr>
          <p:nvPr/>
        </p:nvSpPr>
        <p:spPr bwMode="auto">
          <a:xfrm>
            <a:off x="4572000" y="5257800"/>
            <a:ext cx="0" cy="381000"/>
          </a:xfrm>
          <a:prstGeom prst="line">
            <a:avLst/>
          </a:prstGeom>
          <a:noFill/>
          <a:ln w="19050">
            <a:solidFill>
              <a:schemeClr val="bg2"/>
            </a:solidFill>
            <a:round/>
            <a:headEnd/>
            <a:tailEnd/>
          </a:ln>
        </p:spPr>
        <p:txBody>
          <a:bodyPr wrap="none" anchor="ctr"/>
          <a:lstStyle/>
          <a:p>
            <a:endParaRPr lang="en-US"/>
          </a:p>
        </p:txBody>
      </p:sp>
      <p:sp>
        <p:nvSpPr>
          <p:cNvPr id="22544" name="Oval 111"/>
          <p:cNvSpPr>
            <a:spLocks noChangeArrowheads="1"/>
          </p:cNvSpPr>
          <p:nvPr/>
        </p:nvSpPr>
        <p:spPr bwMode="auto">
          <a:xfrm>
            <a:off x="4305300" y="5257800"/>
            <a:ext cx="228600" cy="381000"/>
          </a:xfrm>
          <a:prstGeom prst="ellipse">
            <a:avLst/>
          </a:prstGeom>
          <a:solidFill>
            <a:schemeClr val="bg2"/>
          </a:solidFill>
          <a:ln w="9525">
            <a:solidFill>
              <a:schemeClr val="bg2"/>
            </a:solidFill>
            <a:round/>
            <a:headEnd/>
            <a:tailEnd/>
          </a:ln>
        </p:spPr>
        <p:txBody>
          <a:bodyPr wrap="none" anchor="ctr"/>
          <a:lstStyle/>
          <a:p>
            <a:endParaRPr lang="en-US"/>
          </a:p>
        </p:txBody>
      </p:sp>
      <p:sp>
        <p:nvSpPr>
          <p:cNvPr id="22545" name="Text Box 112"/>
          <p:cNvSpPr txBox="1">
            <a:spLocks noChangeArrowheads="1"/>
          </p:cNvSpPr>
          <p:nvPr/>
        </p:nvSpPr>
        <p:spPr bwMode="auto">
          <a:xfrm>
            <a:off x="3505200" y="5029200"/>
            <a:ext cx="1828800" cy="244475"/>
          </a:xfrm>
          <a:prstGeom prst="rect">
            <a:avLst/>
          </a:prstGeom>
          <a:noFill/>
          <a:ln w="9525">
            <a:noFill/>
            <a:miter lim="800000"/>
            <a:headEnd/>
            <a:tailEnd/>
          </a:ln>
        </p:spPr>
        <p:txBody>
          <a:bodyPr>
            <a:spAutoFit/>
          </a:bodyPr>
          <a:lstStyle/>
          <a:p>
            <a:pPr>
              <a:spcBef>
                <a:spcPct val="50000"/>
              </a:spcBef>
            </a:pPr>
            <a:r>
              <a:rPr lang="en-US" sz="1000" b="1"/>
              <a:t>TURN COORDINATOR</a:t>
            </a:r>
          </a:p>
        </p:txBody>
      </p:sp>
      <p:sp>
        <p:nvSpPr>
          <p:cNvPr id="22546" name="Text Box 113"/>
          <p:cNvSpPr txBox="1">
            <a:spLocks noChangeArrowheads="1"/>
          </p:cNvSpPr>
          <p:nvPr/>
        </p:nvSpPr>
        <p:spPr bwMode="auto">
          <a:xfrm>
            <a:off x="3505200" y="5634038"/>
            <a:ext cx="1828800" cy="244475"/>
          </a:xfrm>
          <a:prstGeom prst="rect">
            <a:avLst/>
          </a:prstGeom>
          <a:noFill/>
          <a:ln w="9525">
            <a:noFill/>
            <a:miter lim="800000"/>
            <a:headEnd/>
            <a:tailEnd/>
          </a:ln>
        </p:spPr>
        <p:txBody>
          <a:bodyPr>
            <a:spAutoFit/>
          </a:bodyPr>
          <a:lstStyle/>
          <a:p>
            <a:pPr>
              <a:spcBef>
                <a:spcPct val="50000"/>
              </a:spcBef>
            </a:pPr>
            <a:r>
              <a:rPr lang="en-US" sz="1000" b="1"/>
              <a:t>2 MIN.</a:t>
            </a:r>
          </a:p>
        </p:txBody>
      </p:sp>
      <p:sp>
        <p:nvSpPr>
          <p:cNvPr id="22547" name="Text Box 114"/>
          <p:cNvSpPr txBox="1">
            <a:spLocks noChangeArrowheads="1"/>
          </p:cNvSpPr>
          <p:nvPr/>
        </p:nvSpPr>
        <p:spPr bwMode="auto">
          <a:xfrm>
            <a:off x="3162300" y="5638800"/>
            <a:ext cx="342900" cy="274638"/>
          </a:xfrm>
          <a:prstGeom prst="rect">
            <a:avLst/>
          </a:prstGeom>
          <a:noFill/>
          <a:ln w="9525">
            <a:noFill/>
            <a:miter lim="800000"/>
            <a:headEnd/>
            <a:tailEnd/>
          </a:ln>
        </p:spPr>
        <p:txBody>
          <a:bodyPr>
            <a:spAutoFit/>
          </a:bodyPr>
          <a:lstStyle/>
          <a:p>
            <a:pPr>
              <a:spcBef>
                <a:spcPct val="50000"/>
              </a:spcBef>
            </a:pPr>
            <a:r>
              <a:rPr lang="en-US" sz="1200" b="1"/>
              <a:t>L</a:t>
            </a:r>
          </a:p>
        </p:txBody>
      </p:sp>
      <p:sp>
        <p:nvSpPr>
          <p:cNvPr id="22548" name="Text Box 115"/>
          <p:cNvSpPr txBox="1">
            <a:spLocks noChangeArrowheads="1"/>
          </p:cNvSpPr>
          <p:nvPr/>
        </p:nvSpPr>
        <p:spPr bwMode="auto">
          <a:xfrm>
            <a:off x="5334000" y="5634038"/>
            <a:ext cx="342900" cy="274637"/>
          </a:xfrm>
          <a:prstGeom prst="rect">
            <a:avLst/>
          </a:prstGeom>
          <a:noFill/>
          <a:ln w="9525">
            <a:noFill/>
            <a:miter lim="800000"/>
            <a:headEnd/>
            <a:tailEnd/>
          </a:ln>
        </p:spPr>
        <p:txBody>
          <a:bodyPr>
            <a:spAutoFit/>
          </a:bodyPr>
          <a:lstStyle/>
          <a:p>
            <a:pPr>
              <a:spcBef>
                <a:spcPct val="50000"/>
              </a:spcBef>
            </a:pPr>
            <a:r>
              <a:rPr lang="en-US" sz="1200" b="1"/>
              <a:t>R</a:t>
            </a:r>
          </a:p>
        </p:txBody>
      </p:sp>
      <p:sp>
        <p:nvSpPr>
          <p:cNvPr id="22549" name="Rectangle 116"/>
          <p:cNvSpPr>
            <a:spLocks noChangeArrowheads="1"/>
          </p:cNvSpPr>
          <p:nvPr/>
        </p:nvSpPr>
        <p:spPr bwMode="auto">
          <a:xfrm>
            <a:off x="5638800" y="4095750"/>
            <a:ext cx="381000" cy="381000"/>
          </a:xfrm>
          <a:prstGeom prst="rect">
            <a:avLst/>
          </a:prstGeom>
          <a:noFill/>
          <a:ln w="9525">
            <a:solidFill>
              <a:schemeClr val="tx2"/>
            </a:solidFill>
            <a:miter lim="800000"/>
            <a:headEnd/>
            <a:tailEnd/>
          </a:ln>
        </p:spPr>
        <p:txBody>
          <a:bodyPr wrap="none" anchor="ctr"/>
          <a:lstStyle/>
          <a:p>
            <a:endParaRPr lang="en-US"/>
          </a:p>
        </p:txBody>
      </p:sp>
      <p:sp>
        <p:nvSpPr>
          <p:cNvPr id="22" name="TextBox 21"/>
          <p:cNvSpPr txBox="1"/>
          <p:nvPr/>
        </p:nvSpPr>
        <p:spPr>
          <a:xfrm>
            <a:off x="0" y="5913438"/>
            <a:ext cx="2286000" cy="461665"/>
          </a:xfrm>
          <a:prstGeom prst="rect">
            <a:avLst/>
          </a:prstGeom>
          <a:noFill/>
        </p:spPr>
        <p:txBody>
          <a:bodyPr wrap="square" rtlCol="0">
            <a:spAutoFit/>
          </a:bodyPr>
          <a:lstStyle/>
          <a:p>
            <a:r>
              <a:rPr lang="en-US" dirty="0" smtClean="0"/>
              <a:t>PHAK 8-17</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Turn Coordinator</a:t>
            </a:r>
          </a:p>
        </p:txBody>
      </p:sp>
      <p:sp>
        <p:nvSpPr>
          <p:cNvPr id="23555" name="Rectangle 5"/>
          <p:cNvSpPr>
            <a:spLocks noChangeArrowheads="1"/>
          </p:cNvSpPr>
          <p:nvPr/>
        </p:nvSpPr>
        <p:spPr bwMode="auto">
          <a:xfrm>
            <a:off x="703263" y="1524000"/>
            <a:ext cx="7772400" cy="4724400"/>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sz="2800"/>
              <a:t>Allows you to establish a standard-rate turn of  3</a:t>
            </a:r>
            <a:r>
              <a:rPr lang="en-US" sz="2800">
                <a:cs typeface="Times New Roman" pitchFamily="18" charset="0"/>
              </a:rPr>
              <a:t>° per second (360° turn in 2 minutes)</a:t>
            </a:r>
          </a:p>
          <a:p>
            <a:pPr marL="342900" indent="-342900" algn="l">
              <a:spcBef>
                <a:spcPct val="20000"/>
              </a:spcBef>
              <a:buClr>
                <a:srgbClr val="99FF66"/>
              </a:buClr>
              <a:buSzPct val="110000"/>
            </a:pPr>
            <a:endParaRPr lang="en-US" sz="2800">
              <a:cs typeface="Times New Roman" pitchFamily="18" charset="0"/>
              <a:sym typeface="Wingdings" pitchFamily="2" charset="2"/>
            </a:endParaRPr>
          </a:p>
          <a:p>
            <a:pPr marL="342900" indent="-342900" algn="l">
              <a:spcBef>
                <a:spcPct val="20000"/>
              </a:spcBef>
              <a:buClr>
                <a:srgbClr val="99FF66"/>
              </a:buClr>
              <a:buSzPct val="110000"/>
              <a:buFontTx/>
              <a:buChar char="•"/>
            </a:pPr>
            <a:r>
              <a:rPr lang="en-US" sz="2800">
                <a:cs typeface="Times New Roman" pitchFamily="18" charset="0"/>
                <a:sym typeface="Wingdings" pitchFamily="2" charset="2"/>
              </a:rPr>
              <a:t>Senses both rate of roll and rate of turn</a:t>
            </a:r>
          </a:p>
          <a:p>
            <a:pPr marL="342900" indent="-342900" algn="l">
              <a:spcBef>
                <a:spcPct val="20000"/>
              </a:spcBef>
              <a:buClr>
                <a:srgbClr val="99FF66"/>
              </a:buClr>
              <a:buSzPct val="110000"/>
              <a:buFontTx/>
              <a:buChar char="•"/>
            </a:pPr>
            <a:endParaRPr lang="en-US" sz="2800">
              <a:cs typeface="Times New Roman" pitchFamily="18" charset="0"/>
              <a:sym typeface="Wingdings" pitchFamily="2" charset="2"/>
            </a:endParaRPr>
          </a:p>
          <a:p>
            <a:pPr marL="342900" indent="-342900" algn="l">
              <a:spcBef>
                <a:spcPct val="20000"/>
              </a:spcBef>
              <a:buClr>
                <a:srgbClr val="99FF66"/>
              </a:buClr>
              <a:buSzPct val="110000"/>
              <a:buFontTx/>
              <a:buChar char="•"/>
            </a:pPr>
            <a:r>
              <a:rPr lang="en-US" sz="2800">
                <a:cs typeface="Times New Roman" pitchFamily="18" charset="0"/>
                <a:sym typeface="Wingdings" pitchFamily="2" charset="2"/>
              </a:rPr>
              <a:t>Turn coordinator gives indirect indication of bank</a:t>
            </a:r>
          </a:p>
          <a:p>
            <a:pPr marL="342900" indent="-342900" algn="l">
              <a:spcBef>
                <a:spcPct val="20000"/>
              </a:spcBef>
              <a:buClr>
                <a:srgbClr val="99FF66"/>
              </a:buClr>
              <a:buSzPct val="110000"/>
              <a:buFontTx/>
              <a:buChar char="•"/>
            </a:pPr>
            <a:endParaRPr lang="en-US" sz="2800">
              <a:cs typeface="Times New Roman" pitchFamily="18" charset="0"/>
              <a:sym typeface="Wingdings" pitchFamily="2" charset="2"/>
            </a:endParaRPr>
          </a:p>
          <a:p>
            <a:pPr marL="342900" indent="-342900" algn="l">
              <a:spcBef>
                <a:spcPct val="20000"/>
              </a:spcBef>
              <a:buClr>
                <a:srgbClr val="99FF66"/>
              </a:buClr>
              <a:buSzPct val="110000"/>
              <a:buFontTx/>
              <a:buChar char="•"/>
            </a:pPr>
            <a:r>
              <a:rPr lang="en-US" sz="2800">
                <a:cs typeface="Times New Roman" pitchFamily="18" charset="0"/>
                <a:sym typeface="Wingdings" pitchFamily="2" charset="2"/>
              </a:rPr>
              <a:t>Electrically driven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Turn Coordinator</a:t>
            </a:r>
          </a:p>
        </p:txBody>
      </p:sp>
      <p:sp>
        <p:nvSpPr>
          <p:cNvPr id="24579" name="Oval 4"/>
          <p:cNvSpPr>
            <a:spLocks noChangeArrowheads="1"/>
          </p:cNvSpPr>
          <p:nvPr/>
        </p:nvSpPr>
        <p:spPr bwMode="auto">
          <a:xfrm>
            <a:off x="2438400" y="146685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24580" name="AutoShape 5"/>
          <p:cNvSpPr>
            <a:spLocks noChangeArrowheads="1"/>
          </p:cNvSpPr>
          <p:nvPr/>
        </p:nvSpPr>
        <p:spPr bwMode="auto">
          <a:xfrm>
            <a:off x="2438400" y="146685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24581" name="Rectangle 6"/>
          <p:cNvSpPr>
            <a:spLocks noChangeArrowheads="1"/>
          </p:cNvSpPr>
          <p:nvPr/>
        </p:nvSpPr>
        <p:spPr bwMode="auto">
          <a:xfrm>
            <a:off x="3276600" y="4133850"/>
            <a:ext cx="2286000" cy="381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4582" name="Rectangle 11"/>
          <p:cNvSpPr>
            <a:spLocks noChangeArrowheads="1"/>
          </p:cNvSpPr>
          <p:nvPr/>
        </p:nvSpPr>
        <p:spPr bwMode="auto">
          <a:xfrm rot="1790642">
            <a:off x="5715000" y="409575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4583" name="Rectangle 12"/>
          <p:cNvSpPr>
            <a:spLocks noChangeArrowheads="1"/>
          </p:cNvSpPr>
          <p:nvPr/>
        </p:nvSpPr>
        <p:spPr bwMode="auto">
          <a:xfrm rot="-1863732">
            <a:off x="2819400" y="409575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4584" name="Rectangle 13"/>
          <p:cNvSpPr>
            <a:spLocks noChangeArrowheads="1"/>
          </p:cNvSpPr>
          <p:nvPr/>
        </p:nvSpPr>
        <p:spPr bwMode="auto">
          <a:xfrm>
            <a:off x="2667000" y="352425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4585" name="Rectangle 14"/>
          <p:cNvSpPr>
            <a:spLocks noChangeArrowheads="1"/>
          </p:cNvSpPr>
          <p:nvPr/>
        </p:nvSpPr>
        <p:spPr bwMode="auto">
          <a:xfrm>
            <a:off x="5867400" y="352425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4586" name="Line 15"/>
          <p:cNvSpPr>
            <a:spLocks noChangeShapeType="1"/>
          </p:cNvSpPr>
          <p:nvPr/>
        </p:nvSpPr>
        <p:spPr bwMode="auto">
          <a:xfrm>
            <a:off x="4267200" y="4129088"/>
            <a:ext cx="0" cy="381000"/>
          </a:xfrm>
          <a:prstGeom prst="line">
            <a:avLst/>
          </a:prstGeom>
          <a:noFill/>
          <a:ln w="19050">
            <a:solidFill>
              <a:schemeClr val="bg2"/>
            </a:solidFill>
            <a:round/>
            <a:headEnd/>
            <a:tailEnd/>
          </a:ln>
        </p:spPr>
        <p:txBody>
          <a:bodyPr wrap="none" anchor="ctr"/>
          <a:lstStyle/>
          <a:p>
            <a:endParaRPr lang="en-US"/>
          </a:p>
        </p:txBody>
      </p:sp>
      <p:sp>
        <p:nvSpPr>
          <p:cNvPr id="24587" name="Line 16"/>
          <p:cNvSpPr>
            <a:spLocks noChangeShapeType="1"/>
          </p:cNvSpPr>
          <p:nvPr/>
        </p:nvSpPr>
        <p:spPr bwMode="auto">
          <a:xfrm>
            <a:off x="4572000" y="4133850"/>
            <a:ext cx="0" cy="381000"/>
          </a:xfrm>
          <a:prstGeom prst="line">
            <a:avLst/>
          </a:prstGeom>
          <a:noFill/>
          <a:ln w="19050">
            <a:solidFill>
              <a:schemeClr val="bg2"/>
            </a:solidFill>
            <a:round/>
            <a:headEnd/>
            <a:tailEnd/>
          </a:ln>
        </p:spPr>
        <p:txBody>
          <a:bodyPr wrap="none" anchor="ctr"/>
          <a:lstStyle/>
          <a:p>
            <a:endParaRPr lang="en-US"/>
          </a:p>
        </p:txBody>
      </p:sp>
      <p:sp>
        <p:nvSpPr>
          <p:cNvPr id="24588" name="Oval 17"/>
          <p:cNvSpPr>
            <a:spLocks noChangeArrowheads="1"/>
          </p:cNvSpPr>
          <p:nvPr/>
        </p:nvSpPr>
        <p:spPr bwMode="auto">
          <a:xfrm>
            <a:off x="4572000" y="4129088"/>
            <a:ext cx="304800" cy="381000"/>
          </a:xfrm>
          <a:prstGeom prst="ellipse">
            <a:avLst/>
          </a:prstGeom>
          <a:solidFill>
            <a:schemeClr val="bg2"/>
          </a:solidFill>
          <a:ln w="9525">
            <a:solidFill>
              <a:schemeClr val="bg2"/>
            </a:solidFill>
            <a:round/>
            <a:headEnd/>
            <a:tailEnd/>
          </a:ln>
        </p:spPr>
        <p:txBody>
          <a:bodyPr wrap="none" anchor="ctr"/>
          <a:lstStyle/>
          <a:p>
            <a:endParaRPr lang="en-US"/>
          </a:p>
        </p:txBody>
      </p:sp>
      <p:sp>
        <p:nvSpPr>
          <p:cNvPr id="24589" name="Text Box 18"/>
          <p:cNvSpPr txBox="1">
            <a:spLocks noChangeArrowheads="1"/>
          </p:cNvSpPr>
          <p:nvPr/>
        </p:nvSpPr>
        <p:spPr bwMode="auto">
          <a:xfrm>
            <a:off x="3505200" y="3905250"/>
            <a:ext cx="1828800" cy="244475"/>
          </a:xfrm>
          <a:prstGeom prst="rect">
            <a:avLst/>
          </a:prstGeom>
          <a:noFill/>
          <a:ln w="9525">
            <a:noFill/>
            <a:miter lim="800000"/>
            <a:headEnd/>
            <a:tailEnd/>
          </a:ln>
        </p:spPr>
        <p:txBody>
          <a:bodyPr>
            <a:spAutoFit/>
          </a:bodyPr>
          <a:lstStyle/>
          <a:p>
            <a:pPr>
              <a:spcBef>
                <a:spcPct val="50000"/>
              </a:spcBef>
            </a:pPr>
            <a:r>
              <a:rPr lang="en-US" sz="1000" b="1"/>
              <a:t>TURN COORDINATOR</a:t>
            </a:r>
          </a:p>
        </p:txBody>
      </p:sp>
      <p:sp>
        <p:nvSpPr>
          <p:cNvPr id="24590" name="Text Box 19"/>
          <p:cNvSpPr txBox="1">
            <a:spLocks noChangeArrowheads="1"/>
          </p:cNvSpPr>
          <p:nvPr/>
        </p:nvSpPr>
        <p:spPr bwMode="auto">
          <a:xfrm>
            <a:off x="3505200" y="4510088"/>
            <a:ext cx="1828800" cy="244475"/>
          </a:xfrm>
          <a:prstGeom prst="rect">
            <a:avLst/>
          </a:prstGeom>
          <a:noFill/>
          <a:ln w="9525">
            <a:noFill/>
            <a:miter lim="800000"/>
            <a:headEnd/>
            <a:tailEnd/>
          </a:ln>
        </p:spPr>
        <p:txBody>
          <a:bodyPr>
            <a:spAutoFit/>
          </a:bodyPr>
          <a:lstStyle/>
          <a:p>
            <a:pPr>
              <a:spcBef>
                <a:spcPct val="50000"/>
              </a:spcBef>
            </a:pPr>
            <a:r>
              <a:rPr lang="en-US" sz="1000" b="1"/>
              <a:t>2 MIN.</a:t>
            </a:r>
          </a:p>
        </p:txBody>
      </p:sp>
      <p:sp>
        <p:nvSpPr>
          <p:cNvPr id="24591" name="Text Box 20"/>
          <p:cNvSpPr txBox="1">
            <a:spLocks noChangeArrowheads="1"/>
          </p:cNvSpPr>
          <p:nvPr/>
        </p:nvSpPr>
        <p:spPr bwMode="auto">
          <a:xfrm>
            <a:off x="3162300" y="4514850"/>
            <a:ext cx="342900" cy="274638"/>
          </a:xfrm>
          <a:prstGeom prst="rect">
            <a:avLst/>
          </a:prstGeom>
          <a:noFill/>
          <a:ln w="9525">
            <a:noFill/>
            <a:miter lim="800000"/>
            <a:headEnd/>
            <a:tailEnd/>
          </a:ln>
        </p:spPr>
        <p:txBody>
          <a:bodyPr>
            <a:spAutoFit/>
          </a:bodyPr>
          <a:lstStyle/>
          <a:p>
            <a:pPr>
              <a:spcBef>
                <a:spcPct val="50000"/>
              </a:spcBef>
            </a:pPr>
            <a:r>
              <a:rPr lang="en-US" sz="1200" b="1"/>
              <a:t>L</a:t>
            </a:r>
          </a:p>
        </p:txBody>
      </p:sp>
      <p:sp>
        <p:nvSpPr>
          <p:cNvPr id="24592" name="Text Box 21"/>
          <p:cNvSpPr txBox="1">
            <a:spLocks noChangeArrowheads="1"/>
          </p:cNvSpPr>
          <p:nvPr/>
        </p:nvSpPr>
        <p:spPr bwMode="auto">
          <a:xfrm>
            <a:off x="5334000" y="4510088"/>
            <a:ext cx="342900" cy="274637"/>
          </a:xfrm>
          <a:prstGeom prst="rect">
            <a:avLst/>
          </a:prstGeom>
          <a:noFill/>
          <a:ln w="9525">
            <a:noFill/>
            <a:miter lim="800000"/>
            <a:headEnd/>
            <a:tailEnd/>
          </a:ln>
        </p:spPr>
        <p:txBody>
          <a:bodyPr>
            <a:spAutoFit/>
          </a:bodyPr>
          <a:lstStyle/>
          <a:p>
            <a:pPr>
              <a:spcBef>
                <a:spcPct val="50000"/>
              </a:spcBef>
            </a:pPr>
            <a:r>
              <a:rPr lang="en-US" sz="1200" b="1"/>
              <a:t>R</a:t>
            </a:r>
          </a:p>
        </p:txBody>
      </p:sp>
      <p:sp>
        <p:nvSpPr>
          <p:cNvPr id="24593" name="Rectangle 22"/>
          <p:cNvSpPr>
            <a:spLocks noChangeArrowheads="1"/>
          </p:cNvSpPr>
          <p:nvPr/>
        </p:nvSpPr>
        <p:spPr bwMode="auto">
          <a:xfrm>
            <a:off x="5638800" y="2971800"/>
            <a:ext cx="381000" cy="381000"/>
          </a:xfrm>
          <a:prstGeom prst="rect">
            <a:avLst/>
          </a:prstGeom>
          <a:noFill/>
          <a:ln w="9525">
            <a:solidFill>
              <a:schemeClr val="tx2"/>
            </a:solidFill>
            <a:miter lim="800000"/>
            <a:headEnd/>
            <a:tailEnd/>
          </a:ln>
        </p:spPr>
        <p:txBody>
          <a:bodyPr wrap="none" anchor="ctr"/>
          <a:lstStyle/>
          <a:p>
            <a:endParaRPr lang="en-US"/>
          </a:p>
        </p:txBody>
      </p:sp>
      <p:sp>
        <p:nvSpPr>
          <p:cNvPr id="24594" name="Rectangle 23"/>
          <p:cNvSpPr>
            <a:spLocks noChangeArrowheads="1"/>
          </p:cNvSpPr>
          <p:nvPr/>
        </p:nvSpPr>
        <p:spPr bwMode="auto">
          <a:xfrm rot="731197" flipV="1">
            <a:off x="3095625" y="3590925"/>
            <a:ext cx="2743200" cy="76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4595" name="Line 24"/>
          <p:cNvSpPr>
            <a:spLocks noChangeShapeType="1"/>
          </p:cNvSpPr>
          <p:nvPr/>
        </p:nvSpPr>
        <p:spPr bwMode="auto">
          <a:xfrm rot="774153">
            <a:off x="3933825" y="3365500"/>
            <a:ext cx="1066800" cy="1588"/>
          </a:xfrm>
          <a:prstGeom prst="line">
            <a:avLst/>
          </a:prstGeom>
          <a:noFill/>
          <a:ln w="76200">
            <a:solidFill>
              <a:schemeClr val="tx1"/>
            </a:solidFill>
            <a:round/>
            <a:headEnd/>
            <a:tailEnd/>
          </a:ln>
        </p:spPr>
        <p:txBody>
          <a:bodyPr wrap="none" anchor="ctr"/>
          <a:lstStyle/>
          <a:p>
            <a:endParaRPr lang="en-US"/>
          </a:p>
        </p:txBody>
      </p:sp>
      <p:sp>
        <p:nvSpPr>
          <p:cNvPr id="24596" name="Line 25"/>
          <p:cNvSpPr>
            <a:spLocks noChangeShapeType="1"/>
          </p:cNvSpPr>
          <p:nvPr/>
        </p:nvSpPr>
        <p:spPr bwMode="auto">
          <a:xfrm rot="6246313" flipV="1">
            <a:off x="4099719" y="3304381"/>
            <a:ext cx="762000" cy="1588"/>
          </a:xfrm>
          <a:prstGeom prst="line">
            <a:avLst/>
          </a:prstGeom>
          <a:noFill/>
          <a:ln w="57150">
            <a:solidFill>
              <a:schemeClr val="tx1"/>
            </a:solidFill>
            <a:round/>
            <a:headEnd/>
            <a:tailEnd/>
          </a:ln>
        </p:spPr>
        <p:txBody>
          <a:bodyPr wrap="none" anchor="ctr"/>
          <a:lstStyle/>
          <a:p>
            <a:endParaRPr lang="en-US"/>
          </a:p>
        </p:txBody>
      </p:sp>
      <p:sp>
        <p:nvSpPr>
          <p:cNvPr id="24597" name="Oval 26"/>
          <p:cNvSpPr>
            <a:spLocks noChangeArrowheads="1"/>
          </p:cNvSpPr>
          <p:nvPr/>
        </p:nvSpPr>
        <p:spPr bwMode="auto">
          <a:xfrm rot="824992">
            <a:off x="4200525" y="3305175"/>
            <a:ext cx="457200" cy="438150"/>
          </a:xfrm>
          <a:prstGeom prst="ellipse">
            <a:avLst/>
          </a:prstGeom>
          <a:solidFill>
            <a:schemeClr val="tx2"/>
          </a:solidFill>
          <a:ln w="9525">
            <a:solidFill>
              <a:schemeClr val="tx1"/>
            </a:solidFill>
            <a:round/>
            <a:headEnd/>
            <a:tailEnd/>
          </a:ln>
        </p:spPr>
        <p:txBody>
          <a:bodyPr wrap="none" anchor="ctr"/>
          <a:lstStyle/>
          <a:p>
            <a:endParaRPr lang="en-US"/>
          </a:p>
        </p:txBody>
      </p:sp>
      <p:sp>
        <p:nvSpPr>
          <p:cNvPr id="24598" name="AutoShape 27"/>
          <p:cNvSpPr>
            <a:spLocks noChangeArrowheads="1"/>
          </p:cNvSpPr>
          <p:nvPr/>
        </p:nvSpPr>
        <p:spPr bwMode="auto">
          <a:xfrm>
            <a:off x="2324100" y="5429250"/>
            <a:ext cx="1524000" cy="1200150"/>
          </a:xfrm>
          <a:prstGeom prst="leftArrow">
            <a:avLst>
              <a:gd name="adj1" fmla="val 50000"/>
              <a:gd name="adj2" fmla="val 31746"/>
            </a:avLst>
          </a:prstGeom>
          <a:solidFill>
            <a:srgbClr val="6699FF"/>
          </a:solidFill>
          <a:ln w="19050">
            <a:solidFill>
              <a:schemeClr val="bg2"/>
            </a:solidFill>
            <a:miter lim="800000"/>
            <a:headEnd/>
            <a:tailEnd/>
          </a:ln>
        </p:spPr>
        <p:txBody>
          <a:bodyPr wrap="none" anchor="ctr"/>
          <a:lstStyle/>
          <a:p>
            <a:endParaRPr lang="en-US"/>
          </a:p>
        </p:txBody>
      </p:sp>
      <p:sp>
        <p:nvSpPr>
          <p:cNvPr id="24599" name="AutoShape 28"/>
          <p:cNvSpPr>
            <a:spLocks noChangeArrowheads="1"/>
          </p:cNvSpPr>
          <p:nvPr/>
        </p:nvSpPr>
        <p:spPr bwMode="auto">
          <a:xfrm>
            <a:off x="3848100" y="5429250"/>
            <a:ext cx="2781300" cy="1200150"/>
          </a:xfrm>
          <a:prstGeom prst="rightArrow">
            <a:avLst>
              <a:gd name="adj1" fmla="val 50000"/>
              <a:gd name="adj2" fmla="val 30878"/>
            </a:avLst>
          </a:prstGeom>
          <a:solidFill>
            <a:schemeClr val="tx2"/>
          </a:solidFill>
          <a:ln w="19050">
            <a:solidFill>
              <a:schemeClr val="bg2"/>
            </a:solidFill>
            <a:miter lim="800000"/>
            <a:headEnd/>
            <a:tailEnd/>
          </a:ln>
        </p:spPr>
        <p:txBody>
          <a:bodyPr wrap="none" anchor="ctr"/>
          <a:lstStyle/>
          <a:p>
            <a:endParaRPr lang="en-US"/>
          </a:p>
        </p:txBody>
      </p:sp>
      <p:sp>
        <p:nvSpPr>
          <p:cNvPr id="24600" name="Text Box 29"/>
          <p:cNvSpPr txBox="1">
            <a:spLocks noChangeArrowheads="1"/>
          </p:cNvSpPr>
          <p:nvPr/>
        </p:nvSpPr>
        <p:spPr bwMode="auto">
          <a:xfrm>
            <a:off x="2781300" y="5791200"/>
            <a:ext cx="8382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CF</a:t>
            </a:r>
          </a:p>
        </p:txBody>
      </p:sp>
      <p:sp>
        <p:nvSpPr>
          <p:cNvPr id="24601" name="Text Box 30"/>
          <p:cNvSpPr txBox="1">
            <a:spLocks noChangeArrowheads="1"/>
          </p:cNvSpPr>
          <p:nvPr/>
        </p:nvSpPr>
        <p:spPr bwMode="auto">
          <a:xfrm>
            <a:off x="4657725" y="5791200"/>
            <a:ext cx="8382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HCL</a:t>
            </a:r>
          </a:p>
        </p:txBody>
      </p:sp>
      <p:sp>
        <p:nvSpPr>
          <p:cNvPr id="54303" name="Text Box 31"/>
          <p:cNvSpPr txBox="1">
            <a:spLocks noChangeArrowheads="1"/>
          </p:cNvSpPr>
          <p:nvPr/>
        </p:nvSpPr>
        <p:spPr bwMode="auto">
          <a:xfrm>
            <a:off x="228600" y="1524000"/>
            <a:ext cx="259080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SLIP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Turn Coordinator</a:t>
            </a:r>
          </a:p>
        </p:txBody>
      </p:sp>
      <p:sp>
        <p:nvSpPr>
          <p:cNvPr id="25603" name="Oval 3"/>
          <p:cNvSpPr>
            <a:spLocks noChangeArrowheads="1"/>
          </p:cNvSpPr>
          <p:nvPr/>
        </p:nvSpPr>
        <p:spPr bwMode="auto">
          <a:xfrm>
            <a:off x="2438400" y="146685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25604" name="AutoShape 4"/>
          <p:cNvSpPr>
            <a:spLocks noChangeArrowheads="1"/>
          </p:cNvSpPr>
          <p:nvPr/>
        </p:nvSpPr>
        <p:spPr bwMode="auto">
          <a:xfrm>
            <a:off x="2438400" y="146685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25605" name="Rectangle 5"/>
          <p:cNvSpPr>
            <a:spLocks noChangeArrowheads="1"/>
          </p:cNvSpPr>
          <p:nvPr/>
        </p:nvSpPr>
        <p:spPr bwMode="auto">
          <a:xfrm>
            <a:off x="3276600" y="4133850"/>
            <a:ext cx="2286000" cy="381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5606" name="Rectangle 10"/>
          <p:cNvSpPr>
            <a:spLocks noChangeArrowheads="1"/>
          </p:cNvSpPr>
          <p:nvPr/>
        </p:nvSpPr>
        <p:spPr bwMode="auto">
          <a:xfrm rot="1790642">
            <a:off x="5715000" y="409575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5607" name="Rectangle 11"/>
          <p:cNvSpPr>
            <a:spLocks noChangeArrowheads="1"/>
          </p:cNvSpPr>
          <p:nvPr/>
        </p:nvSpPr>
        <p:spPr bwMode="auto">
          <a:xfrm rot="-1863732">
            <a:off x="2819400" y="409575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5608" name="Rectangle 12"/>
          <p:cNvSpPr>
            <a:spLocks noChangeArrowheads="1"/>
          </p:cNvSpPr>
          <p:nvPr/>
        </p:nvSpPr>
        <p:spPr bwMode="auto">
          <a:xfrm>
            <a:off x="2667000" y="352425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5609" name="Rectangle 13"/>
          <p:cNvSpPr>
            <a:spLocks noChangeArrowheads="1"/>
          </p:cNvSpPr>
          <p:nvPr/>
        </p:nvSpPr>
        <p:spPr bwMode="auto">
          <a:xfrm>
            <a:off x="5867400" y="352425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5610" name="Line 14"/>
          <p:cNvSpPr>
            <a:spLocks noChangeShapeType="1"/>
          </p:cNvSpPr>
          <p:nvPr/>
        </p:nvSpPr>
        <p:spPr bwMode="auto">
          <a:xfrm>
            <a:off x="4267200" y="4129088"/>
            <a:ext cx="0" cy="381000"/>
          </a:xfrm>
          <a:prstGeom prst="line">
            <a:avLst/>
          </a:prstGeom>
          <a:noFill/>
          <a:ln w="19050">
            <a:solidFill>
              <a:schemeClr val="bg2"/>
            </a:solidFill>
            <a:round/>
            <a:headEnd/>
            <a:tailEnd/>
          </a:ln>
        </p:spPr>
        <p:txBody>
          <a:bodyPr wrap="none" anchor="ctr"/>
          <a:lstStyle/>
          <a:p>
            <a:endParaRPr lang="en-US"/>
          </a:p>
        </p:txBody>
      </p:sp>
      <p:sp>
        <p:nvSpPr>
          <p:cNvPr id="25611" name="Line 15"/>
          <p:cNvSpPr>
            <a:spLocks noChangeShapeType="1"/>
          </p:cNvSpPr>
          <p:nvPr/>
        </p:nvSpPr>
        <p:spPr bwMode="auto">
          <a:xfrm>
            <a:off x="4572000" y="4133850"/>
            <a:ext cx="0" cy="381000"/>
          </a:xfrm>
          <a:prstGeom prst="line">
            <a:avLst/>
          </a:prstGeom>
          <a:noFill/>
          <a:ln w="19050">
            <a:solidFill>
              <a:schemeClr val="bg2"/>
            </a:solidFill>
            <a:round/>
            <a:headEnd/>
            <a:tailEnd/>
          </a:ln>
        </p:spPr>
        <p:txBody>
          <a:bodyPr wrap="none" anchor="ctr"/>
          <a:lstStyle/>
          <a:p>
            <a:endParaRPr lang="en-US"/>
          </a:p>
        </p:txBody>
      </p:sp>
      <p:sp>
        <p:nvSpPr>
          <p:cNvPr id="25612" name="Oval 16"/>
          <p:cNvSpPr>
            <a:spLocks noChangeArrowheads="1"/>
          </p:cNvSpPr>
          <p:nvPr/>
        </p:nvSpPr>
        <p:spPr bwMode="auto">
          <a:xfrm>
            <a:off x="3886200" y="4133850"/>
            <a:ext cx="304800" cy="381000"/>
          </a:xfrm>
          <a:prstGeom prst="ellipse">
            <a:avLst/>
          </a:prstGeom>
          <a:solidFill>
            <a:schemeClr val="bg2"/>
          </a:solidFill>
          <a:ln w="9525">
            <a:solidFill>
              <a:schemeClr val="bg2"/>
            </a:solidFill>
            <a:round/>
            <a:headEnd/>
            <a:tailEnd/>
          </a:ln>
        </p:spPr>
        <p:txBody>
          <a:bodyPr wrap="none" anchor="ctr"/>
          <a:lstStyle/>
          <a:p>
            <a:endParaRPr lang="en-US"/>
          </a:p>
        </p:txBody>
      </p:sp>
      <p:sp>
        <p:nvSpPr>
          <p:cNvPr id="25613" name="Text Box 17"/>
          <p:cNvSpPr txBox="1">
            <a:spLocks noChangeArrowheads="1"/>
          </p:cNvSpPr>
          <p:nvPr/>
        </p:nvSpPr>
        <p:spPr bwMode="auto">
          <a:xfrm>
            <a:off x="3505200" y="3905250"/>
            <a:ext cx="1828800" cy="244475"/>
          </a:xfrm>
          <a:prstGeom prst="rect">
            <a:avLst/>
          </a:prstGeom>
          <a:noFill/>
          <a:ln w="9525">
            <a:noFill/>
            <a:miter lim="800000"/>
            <a:headEnd/>
            <a:tailEnd/>
          </a:ln>
        </p:spPr>
        <p:txBody>
          <a:bodyPr>
            <a:spAutoFit/>
          </a:bodyPr>
          <a:lstStyle/>
          <a:p>
            <a:pPr>
              <a:spcBef>
                <a:spcPct val="50000"/>
              </a:spcBef>
            </a:pPr>
            <a:r>
              <a:rPr lang="en-US" sz="1000" b="1"/>
              <a:t>TURN COORDINATOR</a:t>
            </a:r>
          </a:p>
        </p:txBody>
      </p:sp>
      <p:sp>
        <p:nvSpPr>
          <p:cNvPr id="25614" name="Text Box 18"/>
          <p:cNvSpPr txBox="1">
            <a:spLocks noChangeArrowheads="1"/>
          </p:cNvSpPr>
          <p:nvPr/>
        </p:nvSpPr>
        <p:spPr bwMode="auto">
          <a:xfrm>
            <a:off x="3505200" y="4510088"/>
            <a:ext cx="1828800" cy="244475"/>
          </a:xfrm>
          <a:prstGeom prst="rect">
            <a:avLst/>
          </a:prstGeom>
          <a:noFill/>
          <a:ln w="9525">
            <a:noFill/>
            <a:miter lim="800000"/>
            <a:headEnd/>
            <a:tailEnd/>
          </a:ln>
        </p:spPr>
        <p:txBody>
          <a:bodyPr>
            <a:spAutoFit/>
          </a:bodyPr>
          <a:lstStyle/>
          <a:p>
            <a:pPr>
              <a:spcBef>
                <a:spcPct val="50000"/>
              </a:spcBef>
            </a:pPr>
            <a:r>
              <a:rPr lang="en-US" sz="1000" b="1"/>
              <a:t>2 MIN.</a:t>
            </a:r>
          </a:p>
        </p:txBody>
      </p:sp>
      <p:sp>
        <p:nvSpPr>
          <p:cNvPr id="25615" name="Text Box 19"/>
          <p:cNvSpPr txBox="1">
            <a:spLocks noChangeArrowheads="1"/>
          </p:cNvSpPr>
          <p:nvPr/>
        </p:nvSpPr>
        <p:spPr bwMode="auto">
          <a:xfrm>
            <a:off x="3162300" y="4514850"/>
            <a:ext cx="342900" cy="274638"/>
          </a:xfrm>
          <a:prstGeom prst="rect">
            <a:avLst/>
          </a:prstGeom>
          <a:noFill/>
          <a:ln w="9525">
            <a:noFill/>
            <a:miter lim="800000"/>
            <a:headEnd/>
            <a:tailEnd/>
          </a:ln>
        </p:spPr>
        <p:txBody>
          <a:bodyPr>
            <a:spAutoFit/>
          </a:bodyPr>
          <a:lstStyle/>
          <a:p>
            <a:pPr>
              <a:spcBef>
                <a:spcPct val="50000"/>
              </a:spcBef>
            </a:pPr>
            <a:r>
              <a:rPr lang="en-US" sz="1200" b="1"/>
              <a:t>L</a:t>
            </a:r>
          </a:p>
        </p:txBody>
      </p:sp>
      <p:sp>
        <p:nvSpPr>
          <p:cNvPr id="25616" name="Text Box 20"/>
          <p:cNvSpPr txBox="1">
            <a:spLocks noChangeArrowheads="1"/>
          </p:cNvSpPr>
          <p:nvPr/>
        </p:nvSpPr>
        <p:spPr bwMode="auto">
          <a:xfrm>
            <a:off x="5334000" y="4510088"/>
            <a:ext cx="342900" cy="274637"/>
          </a:xfrm>
          <a:prstGeom prst="rect">
            <a:avLst/>
          </a:prstGeom>
          <a:noFill/>
          <a:ln w="9525">
            <a:noFill/>
            <a:miter lim="800000"/>
            <a:headEnd/>
            <a:tailEnd/>
          </a:ln>
        </p:spPr>
        <p:txBody>
          <a:bodyPr>
            <a:spAutoFit/>
          </a:bodyPr>
          <a:lstStyle/>
          <a:p>
            <a:pPr>
              <a:spcBef>
                <a:spcPct val="50000"/>
              </a:spcBef>
            </a:pPr>
            <a:r>
              <a:rPr lang="en-US" sz="1200" b="1"/>
              <a:t>R</a:t>
            </a:r>
          </a:p>
        </p:txBody>
      </p:sp>
      <p:sp>
        <p:nvSpPr>
          <p:cNvPr id="25617" name="Rectangle 21"/>
          <p:cNvSpPr>
            <a:spLocks noChangeArrowheads="1"/>
          </p:cNvSpPr>
          <p:nvPr/>
        </p:nvSpPr>
        <p:spPr bwMode="auto">
          <a:xfrm>
            <a:off x="5638800" y="2971800"/>
            <a:ext cx="381000" cy="381000"/>
          </a:xfrm>
          <a:prstGeom prst="rect">
            <a:avLst/>
          </a:prstGeom>
          <a:noFill/>
          <a:ln w="9525">
            <a:solidFill>
              <a:schemeClr val="tx2"/>
            </a:solidFill>
            <a:miter lim="800000"/>
            <a:headEnd/>
            <a:tailEnd/>
          </a:ln>
        </p:spPr>
        <p:txBody>
          <a:bodyPr wrap="none" anchor="ctr"/>
          <a:lstStyle/>
          <a:p>
            <a:endParaRPr lang="en-US"/>
          </a:p>
        </p:txBody>
      </p:sp>
      <p:sp>
        <p:nvSpPr>
          <p:cNvPr id="25618" name="Rectangle 22"/>
          <p:cNvSpPr>
            <a:spLocks noChangeArrowheads="1"/>
          </p:cNvSpPr>
          <p:nvPr/>
        </p:nvSpPr>
        <p:spPr bwMode="auto">
          <a:xfrm rot="1928042" flipV="1">
            <a:off x="2971800" y="3581400"/>
            <a:ext cx="2743200" cy="76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5619" name="Line 23"/>
          <p:cNvSpPr>
            <a:spLocks noChangeShapeType="1"/>
          </p:cNvSpPr>
          <p:nvPr/>
        </p:nvSpPr>
        <p:spPr bwMode="auto">
          <a:xfrm rot="1920778">
            <a:off x="3886200" y="3351213"/>
            <a:ext cx="1066800" cy="1587"/>
          </a:xfrm>
          <a:prstGeom prst="line">
            <a:avLst/>
          </a:prstGeom>
          <a:noFill/>
          <a:ln w="76200">
            <a:solidFill>
              <a:schemeClr val="tx1"/>
            </a:solidFill>
            <a:round/>
            <a:headEnd/>
            <a:tailEnd/>
          </a:ln>
        </p:spPr>
        <p:txBody>
          <a:bodyPr wrap="none" anchor="ctr"/>
          <a:lstStyle/>
          <a:p>
            <a:endParaRPr lang="en-US"/>
          </a:p>
        </p:txBody>
      </p:sp>
      <p:sp>
        <p:nvSpPr>
          <p:cNvPr id="25620" name="Line 24"/>
          <p:cNvSpPr>
            <a:spLocks noChangeShapeType="1"/>
          </p:cNvSpPr>
          <p:nvPr/>
        </p:nvSpPr>
        <p:spPr bwMode="auto">
          <a:xfrm rot="7314257" flipV="1">
            <a:off x="4117182" y="3255169"/>
            <a:ext cx="762000" cy="1587"/>
          </a:xfrm>
          <a:prstGeom prst="line">
            <a:avLst/>
          </a:prstGeom>
          <a:noFill/>
          <a:ln w="57150">
            <a:solidFill>
              <a:schemeClr val="tx1"/>
            </a:solidFill>
            <a:round/>
            <a:headEnd/>
            <a:tailEnd/>
          </a:ln>
        </p:spPr>
        <p:txBody>
          <a:bodyPr wrap="none" anchor="ctr"/>
          <a:lstStyle/>
          <a:p>
            <a:endParaRPr lang="en-US"/>
          </a:p>
        </p:txBody>
      </p:sp>
      <p:sp>
        <p:nvSpPr>
          <p:cNvPr id="25621" name="Oval 25"/>
          <p:cNvSpPr>
            <a:spLocks noChangeArrowheads="1"/>
          </p:cNvSpPr>
          <p:nvPr/>
        </p:nvSpPr>
        <p:spPr bwMode="auto">
          <a:xfrm rot="866179">
            <a:off x="4114800" y="3295650"/>
            <a:ext cx="457200" cy="438150"/>
          </a:xfrm>
          <a:prstGeom prst="ellipse">
            <a:avLst/>
          </a:prstGeom>
          <a:solidFill>
            <a:schemeClr val="tx2"/>
          </a:solidFill>
          <a:ln w="9525">
            <a:solidFill>
              <a:schemeClr val="tx1"/>
            </a:solidFill>
            <a:round/>
            <a:headEnd/>
            <a:tailEnd/>
          </a:ln>
        </p:spPr>
        <p:txBody>
          <a:bodyPr wrap="none" anchor="ctr"/>
          <a:lstStyle/>
          <a:p>
            <a:endParaRPr lang="en-US"/>
          </a:p>
        </p:txBody>
      </p:sp>
      <p:sp>
        <p:nvSpPr>
          <p:cNvPr id="25622" name="AutoShape 26"/>
          <p:cNvSpPr>
            <a:spLocks noChangeArrowheads="1"/>
          </p:cNvSpPr>
          <p:nvPr/>
        </p:nvSpPr>
        <p:spPr bwMode="auto">
          <a:xfrm>
            <a:off x="2324100" y="5429250"/>
            <a:ext cx="2628900" cy="1200150"/>
          </a:xfrm>
          <a:prstGeom prst="leftArrow">
            <a:avLst>
              <a:gd name="adj1" fmla="val 50000"/>
              <a:gd name="adj2" fmla="val 33993"/>
            </a:avLst>
          </a:prstGeom>
          <a:solidFill>
            <a:srgbClr val="6699FF"/>
          </a:solidFill>
          <a:ln w="19050">
            <a:solidFill>
              <a:schemeClr val="bg2"/>
            </a:solidFill>
            <a:miter lim="800000"/>
            <a:headEnd/>
            <a:tailEnd/>
          </a:ln>
        </p:spPr>
        <p:txBody>
          <a:bodyPr wrap="none" anchor="ctr"/>
          <a:lstStyle/>
          <a:p>
            <a:endParaRPr lang="en-US"/>
          </a:p>
        </p:txBody>
      </p:sp>
      <p:sp>
        <p:nvSpPr>
          <p:cNvPr id="25623" name="AutoShape 27"/>
          <p:cNvSpPr>
            <a:spLocks noChangeArrowheads="1"/>
          </p:cNvSpPr>
          <p:nvPr/>
        </p:nvSpPr>
        <p:spPr bwMode="auto">
          <a:xfrm>
            <a:off x="4953000" y="5429250"/>
            <a:ext cx="1676400" cy="1200150"/>
          </a:xfrm>
          <a:prstGeom prst="rightArrow">
            <a:avLst>
              <a:gd name="adj1" fmla="val 50000"/>
              <a:gd name="adj2" fmla="val 28305"/>
            </a:avLst>
          </a:prstGeom>
          <a:solidFill>
            <a:schemeClr val="tx2"/>
          </a:solidFill>
          <a:ln w="19050">
            <a:solidFill>
              <a:schemeClr val="bg2"/>
            </a:solidFill>
            <a:miter lim="800000"/>
            <a:headEnd/>
            <a:tailEnd/>
          </a:ln>
        </p:spPr>
        <p:txBody>
          <a:bodyPr wrap="none" anchor="ctr"/>
          <a:lstStyle/>
          <a:p>
            <a:endParaRPr lang="en-US"/>
          </a:p>
        </p:txBody>
      </p:sp>
      <p:sp>
        <p:nvSpPr>
          <p:cNvPr id="25624" name="Text Box 28"/>
          <p:cNvSpPr txBox="1">
            <a:spLocks noChangeArrowheads="1"/>
          </p:cNvSpPr>
          <p:nvPr/>
        </p:nvSpPr>
        <p:spPr bwMode="auto">
          <a:xfrm>
            <a:off x="3429000" y="5791200"/>
            <a:ext cx="8382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CF</a:t>
            </a:r>
          </a:p>
        </p:txBody>
      </p:sp>
      <p:sp>
        <p:nvSpPr>
          <p:cNvPr id="25625" name="Text Box 29"/>
          <p:cNvSpPr txBox="1">
            <a:spLocks noChangeArrowheads="1"/>
          </p:cNvSpPr>
          <p:nvPr/>
        </p:nvSpPr>
        <p:spPr bwMode="auto">
          <a:xfrm>
            <a:off x="5257800" y="5791200"/>
            <a:ext cx="8382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HCL</a:t>
            </a:r>
          </a:p>
        </p:txBody>
      </p:sp>
      <p:sp>
        <p:nvSpPr>
          <p:cNvPr id="60446" name="Text Box 30"/>
          <p:cNvSpPr txBox="1">
            <a:spLocks noChangeArrowheads="1"/>
          </p:cNvSpPr>
          <p:nvPr/>
        </p:nvSpPr>
        <p:spPr bwMode="auto">
          <a:xfrm>
            <a:off x="228600" y="1524000"/>
            <a:ext cx="259080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SKID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Turn Coordinator</a:t>
            </a:r>
          </a:p>
        </p:txBody>
      </p:sp>
      <p:sp>
        <p:nvSpPr>
          <p:cNvPr id="26627" name="Oval 3"/>
          <p:cNvSpPr>
            <a:spLocks noChangeArrowheads="1"/>
          </p:cNvSpPr>
          <p:nvPr/>
        </p:nvSpPr>
        <p:spPr bwMode="auto">
          <a:xfrm>
            <a:off x="2438400" y="146685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26628" name="AutoShape 4"/>
          <p:cNvSpPr>
            <a:spLocks noChangeArrowheads="1"/>
          </p:cNvSpPr>
          <p:nvPr/>
        </p:nvSpPr>
        <p:spPr bwMode="auto">
          <a:xfrm>
            <a:off x="2438400" y="146685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26629" name="Rectangle 5"/>
          <p:cNvSpPr>
            <a:spLocks noChangeArrowheads="1"/>
          </p:cNvSpPr>
          <p:nvPr/>
        </p:nvSpPr>
        <p:spPr bwMode="auto">
          <a:xfrm>
            <a:off x="3276600" y="4133850"/>
            <a:ext cx="2286000" cy="381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6630" name="Rectangle 10"/>
          <p:cNvSpPr>
            <a:spLocks noChangeArrowheads="1"/>
          </p:cNvSpPr>
          <p:nvPr/>
        </p:nvSpPr>
        <p:spPr bwMode="auto">
          <a:xfrm rot="1790642">
            <a:off x="5715000" y="409575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6631" name="Rectangle 11"/>
          <p:cNvSpPr>
            <a:spLocks noChangeArrowheads="1"/>
          </p:cNvSpPr>
          <p:nvPr/>
        </p:nvSpPr>
        <p:spPr bwMode="auto">
          <a:xfrm rot="-1863732">
            <a:off x="2819400" y="4095750"/>
            <a:ext cx="304800" cy="2286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6632" name="Rectangle 12"/>
          <p:cNvSpPr>
            <a:spLocks noChangeArrowheads="1"/>
          </p:cNvSpPr>
          <p:nvPr/>
        </p:nvSpPr>
        <p:spPr bwMode="auto">
          <a:xfrm>
            <a:off x="2667000" y="352425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6633" name="Rectangle 13"/>
          <p:cNvSpPr>
            <a:spLocks noChangeArrowheads="1"/>
          </p:cNvSpPr>
          <p:nvPr/>
        </p:nvSpPr>
        <p:spPr bwMode="auto">
          <a:xfrm>
            <a:off x="5867400" y="3524250"/>
            <a:ext cx="304800" cy="2095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6634" name="Line 14"/>
          <p:cNvSpPr>
            <a:spLocks noChangeShapeType="1"/>
          </p:cNvSpPr>
          <p:nvPr/>
        </p:nvSpPr>
        <p:spPr bwMode="auto">
          <a:xfrm>
            <a:off x="4267200" y="4129088"/>
            <a:ext cx="0" cy="381000"/>
          </a:xfrm>
          <a:prstGeom prst="line">
            <a:avLst/>
          </a:prstGeom>
          <a:noFill/>
          <a:ln w="19050">
            <a:solidFill>
              <a:schemeClr val="bg2"/>
            </a:solidFill>
            <a:round/>
            <a:headEnd/>
            <a:tailEnd/>
          </a:ln>
        </p:spPr>
        <p:txBody>
          <a:bodyPr wrap="none" anchor="ctr"/>
          <a:lstStyle/>
          <a:p>
            <a:endParaRPr lang="en-US"/>
          </a:p>
        </p:txBody>
      </p:sp>
      <p:sp>
        <p:nvSpPr>
          <p:cNvPr id="26635" name="Line 15"/>
          <p:cNvSpPr>
            <a:spLocks noChangeShapeType="1"/>
          </p:cNvSpPr>
          <p:nvPr/>
        </p:nvSpPr>
        <p:spPr bwMode="auto">
          <a:xfrm>
            <a:off x="4572000" y="4133850"/>
            <a:ext cx="0" cy="381000"/>
          </a:xfrm>
          <a:prstGeom prst="line">
            <a:avLst/>
          </a:prstGeom>
          <a:noFill/>
          <a:ln w="19050">
            <a:solidFill>
              <a:schemeClr val="bg2"/>
            </a:solidFill>
            <a:round/>
            <a:headEnd/>
            <a:tailEnd/>
          </a:ln>
        </p:spPr>
        <p:txBody>
          <a:bodyPr wrap="none" anchor="ctr"/>
          <a:lstStyle/>
          <a:p>
            <a:endParaRPr lang="en-US"/>
          </a:p>
        </p:txBody>
      </p:sp>
      <p:sp>
        <p:nvSpPr>
          <p:cNvPr id="26636" name="Oval 16"/>
          <p:cNvSpPr>
            <a:spLocks noChangeArrowheads="1"/>
          </p:cNvSpPr>
          <p:nvPr/>
        </p:nvSpPr>
        <p:spPr bwMode="auto">
          <a:xfrm>
            <a:off x="4267200" y="4133850"/>
            <a:ext cx="304800" cy="381000"/>
          </a:xfrm>
          <a:prstGeom prst="ellipse">
            <a:avLst/>
          </a:prstGeom>
          <a:solidFill>
            <a:schemeClr val="bg2"/>
          </a:solidFill>
          <a:ln w="9525">
            <a:solidFill>
              <a:schemeClr val="bg2"/>
            </a:solidFill>
            <a:round/>
            <a:headEnd/>
            <a:tailEnd/>
          </a:ln>
        </p:spPr>
        <p:txBody>
          <a:bodyPr wrap="none" anchor="ctr"/>
          <a:lstStyle/>
          <a:p>
            <a:endParaRPr lang="en-US"/>
          </a:p>
        </p:txBody>
      </p:sp>
      <p:sp>
        <p:nvSpPr>
          <p:cNvPr id="26637" name="Text Box 17"/>
          <p:cNvSpPr txBox="1">
            <a:spLocks noChangeArrowheads="1"/>
          </p:cNvSpPr>
          <p:nvPr/>
        </p:nvSpPr>
        <p:spPr bwMode="auto">
          <a:xfrm>
            <a:off x="3505200" y="3905250"/>
            <a:ext cx="1828800" cy="244475"/>
          </a:xfrm>
          <a:prstGeom prst="rect">
            <a:avLst/>
          </a:prstGeom>
          <a:noFill/>
          <a:ln w="9525">
            <a:noFill/>
            <a:miter lim="800000"/>
            <a:headEnd/>
            <a:tailEnd/>
          </a:ln>
        </p:spPr>
        <p:txBody>
          <a:bodyPr>
            <a:spAutoFit/>
          </a:bodyPr>
          <a:lstStyle/>
          <a:p>
            <a:pPr>
              <a:spcBef>
                <a:spcPct val="50000"/>
              </a:spcBef>
            </a:pPr>
            <a:r>
              <a:rPr lang="en-US" sz="1000" b="1"/>
              <a:t>TURN COORDINATOR</a:t>
            </a:r>
          </a:p>
        </p:txBody>
      </p:sp>
      <p:sp>
        <p:nvSpPr>
          <p:cNvPr id="26638" name="Text Box 18"/>
          <p:cNvSpPr txBox="1">
            <a:spLocks noChangeArrowheads="1"/>
          </p:cNvSpPr>
          <p:nvPr/>
        </p:nvSpPr>
        <p:spPr bwMode="auto">
          <a:xfrm>
            <a:off x="3505200" y="4510088"/>
            <a:ext cx="1828800" cy="244475"/>
          </a:xfrm>
          <a:prstGeom prst="rect">
            <a:avLst/>
          </a:prstGeom>
          <a:noFill/>
          <a:ln w="9525">
            <a:noFill/>
            <a:miter lim="800000"/>
            <a:headEnd/>
            <a:tailEnd/>
          </a:ln>
        </p:spPr>
        <p:txBody>
          <a:bodyPr>
            <a:spAutoFit/>
          </a:bodyPr>
          <a:lstStyle/>
          <a:p>
            <a:pPr>
              <a:spcBef>
                <a:spcPct val="50000"/>
              </a:spcBef>
            </a:pPr>
            <a:r>
              <a:rPr lang="en-US" sz="1000" b="1"/>
              <a:t>2 MIN.</a:t>
            </a:r>
          </a:p>
        </p:txBody>
      </p:sp>
      <p:sp>
        <p:nvSpPr>
          <p:cNvPr id="26639" name="Text Box 19"/>
          <p:cNvSpPr txBox="1">
            <a:spLocks noChangeArrowheads="1"/>
          </p:cNvSpPr>
          <p:nvPr/>
        </p:nvSpPr>
        <p:spPr bwMode="auto">
          <a:xfrm>
            <a:off x="3162300" y="4514850"/>
            <a:ext cx="342900" cy="274638"/>
          </a:xfrm>
          <a:prstGeom prst="rect">
            <a:avLst/>
          </a:prstGeom>
          <a:noFill/>
          <a:ln w="9525">
            <a:noFill/>
            <a:miter lim="800000"/>
            <a:headEnd/>
            <a:tailEnd/>
          </a:ln>
        </p:spPr>
        <p:txBody>
          <a:bodyPr>
            <a:spAutoFit/>
          </a:bodyPr>
          <a:lstStyle/>
          <a:p>
            <a:pPr>
              <a:spcBef>
                <a:spcPct val="50000"/>
              </a:spcBef>
            </a:pPr>
            <a:r>
              <a:rPr lang="en-US" sz="1200" b="1"/>
              <a:t>L</a:t>
            </a:r>
          </a:p>
        </p:txBody>
      </p:sp>
      <p:sp>
        <p:nvSpPr>
          <p:cNvPr id="26640" name="Text Box 20"/>
          <p:cNvSpPr txBox="1">
            <a:spLocks noChangeArrowheads="1"/>
          </p:cNvSpPr>
          <p:nvPr/>
        </p:nvSpPr>
        <p:spPr bwMode="auto">
          <a:xfrm>
            <a:off x="5334000" y="4510088"/>
            <a:ext cx="342900" cy="274637"/>
          </a:xfrm>
          <a:prstGeom prst="rect">
            <a:avLst/>
          </a:prstGeom>
          <a:noFill/>
          <a:ln w="9525">
            <a:noFill/>
            <a:miter lim="800000"/>
            <a:headEnd/>
            <a:tailEnd/>
          </a:ln>
        </p:spPr>
        <p:txBody>
          <a:bodyPr>
            <a:spAutoFit/>
          </a:bodyPr>
          <a:lstStyle/>
          <a:p>
            <a:pPr>
              <a:spcBef>
                <a:spcPct val="50000"/>
              </a:spcBef>
            </a:pPr>
            <a:r>
              <a:rPr lang="en-US" sz="1200" b="1"/>
              <a:t>R</a:t>
            </a:r>
          </a:p>
        </p:txBody>
      </p:sp>
      <p:sp>
        <p:nvSpPr>
          <p:cNvPr id="26641" name="Rectangle 21"/>
          <p:cNvSpPr>
            <a:spLocks noChangeArrowheads="1"/>
          </p:cNvSpPr>
          <p:nvPr/>
        </p:nvSpPr>
        <p:spPr bwMode="auto">
          <a:xfrm>
            <a:off x="5638800" y="2971800"/>
            <a:ext cx="381000" cy="381000"/>
          </a:xfrm>
          <a:prstGeom prst="rect">
            <a:avLst/>
          </a:prstGeom>
          <a:noFill/>
          <a:ln w="9525">
            <a:solidFill>
              <a:schemeClr val="tx2"/>
            </a:solidFill>
            <a:miter lim="800000"/>
            <a:headEnd/>
            <a:tailEnd/>
          </a:ln>
        </p:spPr>
        <p:txBody>
          <a:bodyPr wrap="none" anchor="ctr"/>
          <a:lstStyle/>
          <a:p>
            <a:endParaRPr lang="en-US"/>
          </a:p>
        </p:txBody>
      </p:sp>
      <p:sp>
        <p:nvSpPr>
          <p:cNvPr id="26642" name="Rectangle 22"/>
          <p:cNvSpPr>
            <a:spLocks noChangeArrowheads="1"/>
          </p:cNvSpPr>
          <p:nvPr/>
        </p:nvSpPr>
        <p:spPr bwMode="auto">
          <a:xfrm rot="1443474" flipV="1">
            <a:off x="3124200" y="3581400"/>
            <a:ext cx="2743200" cy="76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26643" name="Line 23"/>
          <p:cNvSpPr>
            <a:spLocks noChangeShapeType="1"/>
          </p:cNvSpPr>
          <p:nvPr/>
        </p:nvSpPr>
        <p:spPr bwMode="auto">
          <a:xfrm rot="1434450">
            <a:off x="4038600" y="3343275"/>
            <a:ext cx="1066800" cy="1588"/>
          </a:xfrm>
          <a:prstGeom prst="line">
            <a:avLst/>
          </a:prstGeom>
          <a:noFill/>
          <a:ln w="76200">
            <a:solidFill>
              <a:schemeClr val="tx1"/>
            </a:solidFill>
            <a:round/>
            <a:headEnd/>
            <a:tailEnd/>
          </a:ln>
        </p:spPr>
        <p:txBody>
          <a:bodyPr wrap="none" anchor="ctr"/>
          <a:lstStyle/>
          <a:p>
            <a:endParaRPr lang="en-US"/>
          </a:p>
        </p:txBody>
      </p:sp>
      <p:sp>
        <p:nvSpPr>
          <p:cNvPr id="26644" name="Line 24"/>
          <p:cNvSpPr>
            <a:spLocks noChangeShapeType="1"/>
          </p:cNvSpPr>
          <p:nvPr/>
        </p:nvSpPr>
        <p:spPr bwMode="auto">
          <a:xfrm rot="6827587" flipV="1">
            <a:off x="4196557" y="3342481"/>
            <a:ext cx="762000" cy="1587"/>
          </a:xfrm>
          <a:prstGeom prst="line">
            <a:avLst/>
          </a:prstGeom>
          <a:noFill/>
          <a:ln w="57150">
            <a:solidFill>
              <a:schemeClr val="tx1"/>
            </a:solidFill>
            <a:round/>
            <a:headEnd/>
            <a:tailEnd/>
          </a:ln>
        </p:spPr>
        <p:txBody>
          <a:bodyPr wrap="none" anchor="ctr"/>
          <a:lstStyle/>
          <a:p>
            <a:endParaRPr lang="en-US"/>
          </a:p>
        </p:txBody>
      </p:sp>
      <p:sp>
        <p:nvSpPr>
          <p:cNvPr id="26645" name="Oval 25"/>
          <p:cNvSpPr>
            <a:spLocks noChangeArrowheads="1"/>
          </p:cNvSpPr>
          <p:nvPr/>
        </p:nvSpPr>
        <p:spPr bwMode="auto">
          <a:xfrm rot="1427881">
            <a:off x="4267200" y="3295650"/>
            <a:ext cx="457200" cy="438150"/>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6" name="AutoShape 26"/>
          <p:cNvSpPr>
            <a:spLocks noChangeArrowheads="1"/>
          </p:cNvSpPr>
          <p:nvPr/>
        </p:nvSpPr>
        <p:spPr bwMode="auto">
          <a:xfrm>
            <a:off x="2324100" y="5429250"/>
            <a:ext cx="2095500" cy="1200150"/>
          </a:xfrm>
          <a:prstGeom prst="leftArrow">
            <a:avLst>
              <a:gd name="adj1" fmla="val 50000"/>
              <a:gd name="adj2" fmla="val 35050"/>
            </a:avLst>
          </a:prstGeom>
          <a:solidFill>
            <a:srgbClr val="6699FF"/>
          </a:solidFill>
          <a:ln w="19050">
            <a:solidFill>
              <a:schemeClr val="bg2"/>
            </a:solidFill>
            <a:miter lim="800000"/>
            <a:headEnd/>
            <a:tailEnd/>
          </a:ln>
        </p:spPr>
        <p:txBody>
          <a:bodyPr wrap="none" anchor="ctr"/>
          <a:lstStyle/>
          <a:p>
            <a:endParaRPr lang="en-US"/>
          </a:p>
        </p:txBody>
      </p:sp>
      <p:sp>
        <p:nvSpPr>
          <p:cNvPr id="26647" name="AutoShape 27"/>
          <p:cNvSpPr>
            <a:spLocks noChangeArrowheads="1"/>
          </p:cNvSpPr>
          <p:nvPr/>
        </p:nvSpPr>
        <p:spPr bwMode="auto">
          <a:xfrm>
            <a:off x="4419600" y="5429250"/>
            <a:ext cx="2209800" cy="1200150"/>
          </a:xfrm>
          <a:prstGeom prst="rightArrow">
            <a:avLst>
              <a:gd name="adj1" fmla="val 50000"/>
              <a:gd name="adj2" fmla="val 28574"/>
            </a:avLst>
          </a:prstGeom>
          <a:solidFill>
            <a:schemeClr val="tx2"/>
          </a:solidFill>
          <a:ln w="19050">
            <a:solidFill>
              <a:schemeClr val="bg2"/>
            </a:solidFill>
            <a:miter lim="800000"/>
            <a:headEnd/>
            <a:tailEnd/>
          </a:ln>
        </p:spPr>
        <p:txBody>
          <a:bodyPr wrap="none" anchor="ctr"/>
          <a:lstStyle/>
          <a:p>
            <a:endParaRPr lang="en-US"/>
          </a:p>
        </p:txBody>
      </p:sp>
      <p:sp>
        <p:nvSpPr>
          <p:cNvPr id="26648" name="Text Box 28"/>
          <p:cNvSpPr txBox="1">
            <a:spLocks noChangeArrowheads="1"/>
          </p:cNvSpPr>
          <p:nvPr/>
        </p:nvSpPr>
        <p:spPr bwMode="auto">
          <a:xfrm>
            <a:off x="3086100" y="5791200"/>
            <a:ext cx="8382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CF</a:t>
            </a:r>
          </a:p>
        </p:txBody>
      </p:sp>
      <p:sp>
        <p:nvSpPr>
          <p:cNvPr id="26649" name="Text Box 29"/>
          <p:cNvSpPr txBox="1">
            <a:spLocks noChangeArrowheads="1"/>
          </p:cNvSpPr>
          <p:nvPr/>
        </p:nvSpPr>
        <p:spPr bwMode="auto">
          <a:xfrm>
            <a:off x="5219700" y="5791200"/>
            <a:ext cx="8382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HCL</a:t>
            </a:r>
          </a:p>
        </p:txBody>
      </p:sp>
      <p:sp>
        <p:nvSpPr>
          <p:cNvPr id="61470" name="Text Box 30"/>
          <p:cNvSpPr txBox="1">
            <a:spLocks noChangeArrowheads="1"/>
          </p:cNvSpPr>
          <p:nvPr/>
        </p:nvSpPr>
        <p:spPr bwMode="auto">
          <a:xfrm>
            <a:off x="76200" y="1524000"/>
            <a:ext cx="30480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COORDINATED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685800" y="1676400"/>
            <a:ext cx="7696200" cy="3276600"/>
          </a:xfrm>
          <a:prstGeom prst="rect">
            <a:avLst/>
          </a:prstGeom>
        </p:spPr>
        <p:txBody>
          <a:bodyPr wrap="none" fromWordArt="1">
            <a:prstTxWarp prst="textPlain">
              <a:avLst>
                <a:gd name="adj" fmla="val 50000"/>
              </a:avLst>
            </a:prstTxWarp>
          </a:bodyPr>
          <a:lstStyle/>
          <a:p>
            <a:r>
              <a:rPr lang="en-US" sz="4800" b="1" kern="10">
                <a:ln w="19050">
                  <a:solidFill>
                    <a:srgbClr val="99CCFF"/>
                  </a:solidFill>
                  <a:round/>
                  <a:headEnd/>
                  <a:tailEnd/>
                </a:ln>
                <a:solidFill>
                  <a:srgbClr val="99FF66"/>
                </a:solidFill>
                <a:effectLst>
                  <a:outerShdw dist="35921" dir="2700000" algn="ctr" rotWithShape="0">
                    <a:srgbClr val="990000"/>
                  </a:outerShdw>
                </a:effectLst>
                <a:latin typeface="Impact"/>
              </a:rPr>
              <a:t>MAGNETIC</a:t>
            </a:r>
          </a:p>
          <a:p>
            <a:r>
              <a:rPr lang="en-US" sz="4800" b="1" kern="10">
                <a:ln w="19050">
                  <a:solidFill>
                    <a:srgbClr val="99CCFF"/>
                  </a:solidFill>
                  <a:round/>
                  <a:headEnd/>
                  <a:tailEnd/>
                </a:ln>
                <a:solidFill>
                  <a:srgbClr val="99FF66"/>
                </a:solidFill>
                <a:effectLst>
                  <a:outerShdw dist="35921" dir="2700000" algn="ctr" rotWithShape="0">
                    <a:srgbClr val="990000"/>
                  </a:outerShdw>
                </a:effectLst>
                <a:latin typeface="Impact"/>
              </a:rPr>
              <a:t>COMPASS</a:t>
            </a:r>
          </a:p>
        </p:txBody>
      </p:sp>
      <p:sp>
        <p:nvSpPr>
          <p:cNvPr id="3" name="TextBox 2"/>
          <p:cNvSpPr txBox="1"/>
          <p:nvPr/>
        </p:nvSpPr>
        <p:spPr>
          <a:xfrm>
            <a:off x="0" y="6248400"/>
            <a:ext cx="2209800" cy="461665"/>
          </a:xfrm>
          <a:prstGeom prst="rect">
            <a:avLst/>
          </a:prstGeom>
          <a:noFill/>
        </p:spPr>
        <p:txBody>
          <a:bodyPr wrap="square" rtlCol="0">
            <a:spAutoFit/>
          </a:bodyPr>
          <a:lstStyle/>
          <a:p>
            <a:r>
              <a:rPr lang="en-US" dirty="0" smtClean="0"/>
              <a:t>PHAK 8-23</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99FF66"/>
                </a:solidFill>
                <a:effectLst>
                  <a:outerShdw dist="35921" dir="2700000" algn="ctr" rotWithShape="0">
                    <a:srgbClr val="990000"/>
                  </a:outerShdw>
                </a:effectLst>
                <a:latin typeface="Impact"/>
              </a:rPr>
              <a:t>MAGNETIC COMPASS</a:t>
            </a:r>
          </a:p>
        </p:txBody>
      </p:sp>
      <p:sp>
        <p:nvSpPr>
          <p:cNvPr id="28675" name="AutoShape 4"/>
          <p:cNvSpPr>
            <a:spLocks noChangeArrowheads="1"/>
          </p:cNvSpPr>
          <p:nvPr/>
        </p:nvSpPr>
        <p:spPr bwMode="auto">
          <a:xfrm>
            <a:off x="2895600" y="2971800"/>
            <a:ext cx="3581400" cy="3200400"/>
          </a:xfrm>
          <a:prstGeom prst="roundRect">
            <a:avLst>
              <a:gd name="adj" fmla="val 25991"/>
            </a:avLst>
          </a:prstGeom>
          <a:solidFill>
            <a:schemeClr val="bg2"/>
          </a:solidFill>
          <a:ln w="9525">
            <a:solidFill>
              <a:schemeClr val="tx1"/>
            </a:solidFill>
            <a:round/>
            <a:headEnd/>
            <a:tailEnd/>
          </a:ln>
        </p:spPr>
        <p:txBody>
          <a:bodyPr wrap="none" anchor="ctr"/>
          <a:lstStyle/>
          <a:p>
            <a:endParaRPr lang="en-US"/>
          </a:p>
        </p:txBody>
      </p:sp>
      <p:sp>
        <p:nvSpPr>
          <p:cNvPr id="28676" name="AutoShape 6"/>
          <p:cNvSpPr>
            <a:spLocks noChangeArrowheads="1"/>
          </p:cNvSpPr>
          <p:nvPr/>
        </p:nvSpPr>
        <p:spPr bwMode="auto">
          <a:xfrm>
            <a:off x="3505200" y="4194175"/>
            <a:ext cx="2438400" cy="1066800"/>
          </a:xfrm>
          <a:prstGeom prst="roundRect">
            <a:avLst>
              <a:gd name="adj" fmla="val 16667"/>
            </a:avLst>
          </a:prstGeom>
          <a:solidFill>
            <a:schemeClr val="bg2"/>
          </a:solidFill>
          <a:ln w="9525">
            <a:solidFill>
              <a:schemeClr val="tx2"/>
            </a:solidFill>
            <a:round/>
            <a:headEnd/>
            <a:tailEnd/>
          </a:ln>
        </p:spPr>
        <p:txBody>
          <a:bodyPr wrap="none" anchor="ctr"/>
          <a:lstStyle/>
          <a:p>
            <a:endParaRPr lang="en-US"/>
          </a:p>
        </p:txBody>
      </p:sp>
      <p:sp>
        <p:nvSpPr>
          <p:cNvPr id="28677" name="Line 8"/>
          <p:cNvSpPr>
            <a:spLocks noChangeShapeType="1"/>
          </p:cNvSpPr>
          <p:nvPr/>
        </p:nvSpPr>
        <p:spPr bwMode="auto">
          <a:xfrm>
            <a:off x="4724400" y="4803775"/>
            <a:ext cx="0" cy="152400"/>
          </a:xfrm>
          <a:prstGeom prst="line">
            <a:avLst/>
          </a:prstGeom>
          <a:noFill/>
          <a:ln w="28575">
            <a:solidFill>
              <a:schemeClr val="tx1"/>
            </a:solidFill>
            <a:round/>
            <a:headEnd/>
            <a:tailEnd/>
          </a:ln>
        </p:spPr>
        <p:txBody>
          <a:bodyPr wrap="none" anchor="ctr"/>
          <a:lstStyle/>
          <a:p>
            <a:endParaRPr lang="en-US"/>
          </a:p>
        </p:txBody>
      </p:sp>
      <p:sp>
        <p:nvSpPr>
          <p:cNvPr id="28678" name="Line 9"/>
          <p:cNvSpPr>
            <a:spLocks noChangeShapeType="1"/>
          </p:cNvSpPr>
          <p:nvPr/>
        </p:nvSpPr>
        <p:spPr bwMode="auto">
          <a:xfrm>
            <a:off x="5638800" y="4806950"/>
            <a:ext cx="0" cy="152400"/>
          </a:xfrm>
          <a:prstGeom prst="line">
            <a:avLst/>
          </a:prstGeom>
          <a:noFill/>
          <a:ln w="28575">
            <a:solidFill>
              <a:schemeClr val="tx1"/>
            </a:solidFill>
            <a:round/>
            <a:headEnd/>
            <a:tailEnd/>
          </a:ln>
        </p:spPr>
        <p:txBody>
          <a:bodyPr wrap="none" anchor="ctr"/>
          <a:lstStyle/>
          <a:p>
            <a:endParaRPr lang="en-US"/>
          </a:p>
        </p:txBody>
      </p:sp>
      <p:sp>
        <p:nvSpPr>
          <p:cNvPr id="28679" name="Line 11"/>
          <p:cNvSpPr>
            <a:spLocks noChangeShapeType="1"/>
          </p:cNvSpPr>
          <p:nvPr/>
        </p:nvSpPr>
        <p:spPr bwMode="auto">
          <a:xfrm>
            <a:off x="3810000" y="4806950"/>
            <a:ext cx="0" cy="152400"/>
          </a:xfrm>
          <a:prstGeom prst="line">
            <a:avLst/>
          </a:prstGeom>
          <a:noFill/>
          <a:ln w="28575">
            <a:solidFill>
              <a:schemeClr val="tx1"/>
            </a:solidFill>
            <a:round/>
            <a:headEnd/>
            <a:tailEnd/>
          </a:ln>
        </p:spPr>
        <p:txBody>
          <a:bodyPr wrap="none" anchor="ctr"/>
          <a:lstStyle/>
          <a:p>
            <a:endParaRPr lang="en-US"/>
          </a:p>
        </p:txBody>
      </p:sp>
      <p:sp>
        <p:nvSpPr>
          <p:cNvPr id="28680" name="Line 13"/>
          <p:cNvSpPr>
            <a:spLocks noChangeShapeType="1"/>
          </p:cNvSpPr>
          <p:nvPr/>
        </p:nvSpPr>
        <p:spPr bwMode="auto">
          <a:xfrm>
            <a:off x="5026025" y="4803775"/>
            <a:ext cx="0" cy="152400"/>
          </a:xfrm>
          <a:prstGeom prst="line">
            <a:avLst/>
          </a:prstGeom>
          <a:noFill/>
          <a:ln w="19050">
            <a:solidFill>
              <a:schemeClr val="tx1"/>
            </a:solidFill>
            <a:round/>
            <a:headEnd/>
            <a:tailEnd/>
          </a:ln>
        </p:spPr>
        <p:txBody>
          <a:bodyPr wrap="none" anchor="ctr"/>
          <a:lstStyle/>
          <a:p>
            <a:endParaRPr lang="en-US"/>
          </a:p>
        </p:txBody>
      </p:sp>
      <p:sp>
        <p:nvSpPr>
          <p:cNvPr id="28681" name="Line 14"/>
          <p:cNvSpPr>
            <a:spLocks noChangeShapeType="1"/>
          </p:cNvSpPr>
          <p:nvPr/>
        </p:nvSpPr>
        <p:spPr bwMode="auto">
          <a:xfrm>
            <a:off x="5334000" y="4806950"/>
            <a:ext cx="0" cy="152400"/>
          </a:xfrm>
          <a:prstGeom prst="line">
            <a:avLst/>
          </a:prstGeom>
          <a:noFill/>
          <a:ln w="19050">
            <a:solidFill>
              <a:schemeClr val="tx1"/>
            </a:solidFill>
            <a:round/>
            <a:headEnd/>
            <a:tailEnd/>
          </a:ln>
        </p:spPr>
        <p:txBody>
          <a:bodyPr wrap="none" anchor="ctr"/>
          <a:lstStyle/>
          <a:p>
            <a:endParaRPr lang="en-US"/>
          </a:p>
        </p:txBody>
      </p:sp>
      <p:sp>
        <p:nvSpPr>
          <p:cNvPr id="28682" name="Line 17"/>
          <p:cNvSpPr>
            <a:spLocks noChangeShapeType="1"/>
          </p:cNvSpPr>
          <p:nvPr/>
        </p:nvSpPr>
        <p:spPr bwMode="auto">
          <a:xfrm>
            <a:off x="4419600" y="4803775"/>
            <a:ext cx="0" cy="152400"/>
          </a:xfrm>
          <a:prstGeom prst="line">
            <a:avLst/>
          </a:prstGeom>
          <a:noFill/>
          <a:ln w="19050">
            <a:solidFill>
              <a:schemeClr val="tx1"/>
            </a:solidFill>
            <a:round/>
            <a:headEnd/>
            <a:tailEnd/>
          </a:ln>
        </p:spPr>
        <p:txBody>
          <a:bodyPr wrap="none" anchor="ctr"/>
          <a:lstStyle/>
          <a:p>
            <a:endParaRPr lang="en-US"/>
          </a:p>
        </p:txBody>
      </p:sp>
      <p:sp>
        <p:nvSpPr>
          <p:cNvPr id="28683" name="Line 18"/>
          <p:cNvSpPr>
            <a:spLocks noChangeShapeType="1"/>
          </p:cNvSpPr>
          <p:nvPr/>
        </p:nvSpPr>
        <p:spPr bwMode="auto">
          <a:xfrm>
            <a:off x="4114800" y="4803775"/>
            <a:ext cx="0" cy="152400"/>
          </a:xfrm>
          <a:prstGeom prst="line">
            <a:avLst/>
          </a:prstGeom>
          <a:noFill/>
          <a:ln w="19050">
            <a:solidFill>
              <a:schemeClr val="tx1"/>
            </a:solidFill>
            <a:round/>
            <a:headEnd/>
            <a:tailEnd/>
          </a:ln>
        </p:spPr>
        <p:txBody>
          <a:bodyPr wrap="none" anchor="ctr"/>
          <a:lstStyle/>
          <a:p>
            <a:endParaRPr lang="en-US"/>
          </a:p>
        </p:txBody>
      </p:sp>
      <p:sp>
        <p:nvSpPr>
          <p:cNvPr id="28684" name="Line 22"/>
          <p:cNvSpPr>
            <a:spLocks noChangeShapeType="1"/>
          </p:cNvSpPr>
          <p:nvPr/>
        </p:nvSpPr>
        <p:spPr bwMode="auto">
          <a:xfrm>
            <a:off x="5791200" y="4879975"/>
            <a:ext cx="0" cy="76200"/>
          </a:xfrm>
          <a:prstGeom prst="line">
            <a:avLst/>
          </a:prstGeom>
          <a:noFill/>
          <a:ln w="19050">
            <a:solidFill>
              <a:schemeClr val="tx1"/>
            </a:solidFill>
            <a:round/>
            <a:headEnd/>
            <a:tailEnd/>
          </a:ln>
        </p:spPr>
        <p:txBody>
          <a:bodyPr wrap="none" anchor="ctr"/>
          <a:lstStyle/>
          <a:p>
            <a:endParaRPr lang="en-US"/>
          </a:p>
        </p:txBody>
      </p:sp>
      <p:sp>
        <p:nvSpPr>
          <p:cNvPr id="28685" name="Line 23"/>
          <p:cNvSpPr>
            <a:spLocks noChangeShapeType="1"/>
          </p:cNvSpPr>
          <p:nvPr/>
        </p:nvSpPr>
        <p:spPr bwMode="auto">
          <a:xfrm>
            <a:off x="5486400" y="4883150"/>
            <a:ext cx="0" cy="76200"/>
          </a:xfrm>
          <a:prstGeom prst="line">
            <a:avLst/>
          </a:prstGeom>
          <a:noFill/>
          <a:ln w="19050">
            <a:solidFill>
              <a:schemeClr val="tx1"/>
            </a:solidFill>
            <a:round/>
            <a:headEnd/>
            <a:tailEnd/>
          </a:ln>
        </p:spPr>
        <p:txBody>
          <a:bodyPr wrap="none" anchor="ctr"/>
          <a:lstStyle/>
          <a:p>
            <a:endParaRPr lang="en-US"/>
          </a:p>
        </p:txBody>
      </p:sp>
      <p:sp>
        <p:nvSpPr>
          <p:cNvPr id="28686" name="Line 24"/>
          <p:cNvSpPr>
            <a:spLocks noChangeShapeType="1"/>
          </p:cNvSpPr>
          <p:nvPr/>
        </p:nvSpPr>
        <p:spPr bwMode="auto">
          <a:xfrm>
            <a:off x="5181600" y="4879975"/>
            <a:ext cx="0" cy="76200"/>
          </a:xfrm>
          <a:prstGeom prst="line">
            <a:avLst/>
          </a:prstGeom>
          <a:noFill/>
          <a:ln w="19050">
            <a:solidFill>
              <a:schemeClr val="tx1"/>
            </a:solidFill>
            <a:round/>
            <a:headEnd/>
            <a:tailEnd/>
          </a:ln>
        </p:spPr>
        <p:txBody>
          <a:bodyPr wrap="none" anchor="ctr"/>
          <a:lstStyle/>
          <a:p>
            <a:endParaRPr lang="en-US"/>
          </a:p>
        </p:txBody>
      </p:sp>
      <p:sp>
        <p:nvSpPr>
          <p:cNvPr id="28687" name="Line 26"/>
          <p:cNvSpPr>
            <a:spLocks noChangeShapeType="1"/>
          </p:cNvSpPr>
          <p:nvPr/>
        </p:nvSpPr>
        <p:spPr bwMode="auto">
          <a:xfrm>
            <a:off x="4876800" y="4879975"/>
            <a:ext cx="0" cy="76200"/>
          </a:xfrm>
          <a:prstGeom prst="line">
            <a:avLst/>
          </a:prstGeom>
          <a:noFill/>
          <a:ln w="19050">
            <a:solidFill>
              <a:schemeClr val="tx1"/>
            </a:solidFill>
            <a:round/>
            <a:headEnd/>
            <a:tailEnd/>
          </a:ln>
        </p:spPr>
        <p:txBody>
          <a:bodyPr wrap="none" anchor="ctr"/>
          <a:lstStyle/>
          <a:p>
            <a:endParaRPr lang="en-US"/>
          </a:p>
        </p:txBody>
      </p:sp>
      <p:sp>
        <p:nvSpPr>
          <p:cNvPr id="28688" name="Line 27"/>
          <p:cNvSpPr>
            <a:spLocks noChangeShapeType="1"/>
          </p:cNvSpPr>
          <p:nvPr/>
        </p:nvSpPr>
        <p:spPr bwMode="auto">
          <a:xfrm>
            <a:off x="4572000" y="4879975"/>
            <a:ext cx="0" cy="76200"/>
          </a:xfrm>
          <a:prstGeom prst="line">
            <a:avLst/>
          </a:prstGeom>
          <a:noFill/>
          <a:ln w="19050">
            <a:solidFill>
              <a:schemeClr val="tx1"/>
            </a:solidFill>
            <a:round/>
            <a:headEnd/>
            <a:tailEnd/>
          </a:ln>
        </p:spPr>
        <p:txBody>
          <a:bodyPr wrap="none" anchor="ctr"/>
          <a:lstStyle/>
          <a:p>
            <a:endParaRPr lang="en-US"/>
          </a:p>
        </p:txBody>
      </p:sp>
      <p:sp>
        <p:nvSpPr>
          <p:cNvPr id="28689" name="Line 28"/>
          <p:cNvSpPr>
            <a:spLocks noChangeShapeType="1"/>
          </p:cNvSpPr>
          <p:nvPr/>
        </p:nvSpPr>
        <p:spPr bwMode="auto">
          <a:xfrm>
            <a:off x="3962400" y="4883150"/>
            <a:ext cx="0" cy="76200"/>
          </a:xfrm>
          <a:prstGeom prst="line">
            <a:avLst/>
          </a:prstGeom>
          <a:noFill/>
          <a:ln w="19050">
            <a:solidFill>
              <a:schemeClr val="tx1"/>
            </a:solidFill>
            <a:round/>
            <a:headEnd/>
            <a:tailEnd/>
          </a:ln>
        </p:spPr>
        <p:txBody>
          <a:bodyPr wrap="none" anchor="ctr"/>
          <a:lstStyle/>
          <a:p>
            <a:endParaRPr lang="en-US"/>
          </a:p>
        </p:txBody>
      </p:sp>
      <p:sp>
        <p:nvSpPr>
          <p:cNvPr id="28690" name="Line 29"/>
          <p:cNvSpPr>
            <a:spLocks noChangeShapeType="1"/>
          </p:cNvSpPr>
          <p:nvPr/>
        </p:nvSpPr>
        <p:spPr bwMode="auto">
          <a:xfrm>
            <a:off x="4271963" y="4879975"/>
            <a:ext cx="0" cy="76200"/>
          </a:xfrm>
          <a:prstGeom prst="line">
            <a:avLst/>
          </a:prstGeom>
          <a:noFill/>
          <a:ln w="19050">
            <a:solidFill>
              <a:schemeClr val="tx1"/>
            </a:solidFill>
            <a:round/>
            <a:headEnd/>
            <a:tailEnd/>
          </a:ln>
        </p:spPr>
        <p:txBody>
          <a:bodyPr wrap="none" anchor="ctr"/>
          <a:lstStyle/>
          <a:p>
            <a:endParaRPr lang="en-US"/>
          </a:p>
        </p:txBody>
      </p:sp>
      <p:sp>
        <p:nvSpPr>
          <p:cNvPr id="28691" name="Line 30"/>
          <p:cNvSpPr>
            <a:spLocks noChangeShapeType="1"/>
          </p:cNvSpPr>
          <p:nvPr/>
        </p:nvSpPr>
        <p:spPr bwMode="auto">
          <a:xfrm>
            <a:off x="3657600" y="4883150"/>
            <a:ext cx="0" cy="76200"/>
          </a:xfrm>
          <a:prstGeom prst="line">
            <a:avLst/>
          </a:prstGeom>
          <a:noFill/>
          <a:ln w="19050">
            <a:solidFill>
              <a:schemeClr val="tx1"/>
            </a:solidFill>
            <a:round/>
            <a:headEnd/>
            <a:tailEnd/>
          </a:ln>
        </p:spPr>
        <p:txBody>
          <a:bodyPr wrap="none" anchor="ctr"/>
          <a:lstStyle/>
          <a:p>
            <a:endParaRPr lang="en-US"/>
          </a:p>
        </p:txBody>
      </p:sp>
      <p:sp>
        <p:nvSpPr>
          <p:cNvPr id="28692" name="Text Box 31"/>
          <p:cNvSpPr txBox="1">
            <a:spLocks noChangeArrowheads="1"/>
          </p:cNvSpPr>
          <p:nvPr/>
        </p:nvSpPr>
        <p:spPr bwMode="auto">
          <a:xfrm>
            <a:off x="4495800" y="4349750"/>
            <a:ext cx="457200" cy="457200"/>
          </a:xfrm>
          <a:prstGeom prst="rect">
            <a:avLst/>
          </a:prstGeom>
          <a:noFill/>
          <a:ln w="9525">
            <a:noFill/>
            <a:miter lim="800000"/>
            <a:headEnd/>
            <a:tailEnd/>
          </a:ln>
        </p:spPr>
        <p:txBody>
          <a:bodyPr>
            <a:spAutoFit/>
          </a:bodyPr>
          <a:lstStyle/>
          <a:p>
            <a:pPr>
              <a:spcBef>
                <a:spcPct val="50000"/>
              </a:spcBef>
            </a:pPr>
            <a:r>
              <a:rPr lang="en-US">
                <a:latin typeface="Arial" charset="0"/>
              </a:rPr>
              <a:t>3</a:t>
            </a:r>
          </a:p>
        </p:txBody>
      </p:sp>
      <p:sp>
        <p:nvSpPr>
          <p:cNvPr id="28693" name="Text Box 32"/>
          <p:cNvSpPr txBox="1">
            <a:spLocks noChangeArrowheads="1"/>
          </p:cNvSpPr>
          <p:nvPr/>
        </p:nvSpPr>
        <p:spPr bwMode="auto">
          <a:xfrm>
            <a:off x="3619500" y="4346575"/>
            <a:ext cx="381000" cy="457200"/>
          </a:xfrm>
          <a:prstGeom prst="rect">
            <a:avLst/>
          </a:prstGeom>
          <a:noFill/>
          <a:ln w="9525">
            <a:noFill/>
            <a:miter lim="800000"/>
            <a:headEnd/>
            <a:tailEnd/>
          </a:ln>
        </p:spPr>
        <p:txBody>
          <a:bodyPr>
            <a:spAutoFit/>
          </a:bodyPr>
          <a:lstStyle/>
          <a:p>
            <a:pPr>
              <a:spcBef>
                <a:spcPct val="50000"/>
              </a:spcBef>
            </a:pPr>
            <a:r>
              <a:rPr lang="en-US">
                <a:latin typeface="Arial" charset="0"/>
              </a:rPr>
              <a:t>6</a:t>
            </a:r>
          </a:p>
        </p:txBody>
      </p:sp>
      <p:sp>
        <p:nvSpPr>
          <p:cNvPr id="28694" name="Text Box 33"/>
          <p:cNvSpPr txBox="1">
            <a:spLocks noChangeArrowheads="1"/>
          </p:cNvSpPr>
          <p:nvPr/>
        </p:nvSpPr>
        <p:spPr bwMode="auto">
          <a:xfrm>
            <a:off x="5440363" y="4349750"/>
            <a:ext cx="396875" cy="457200"/>
          </a:xfrm>
          <a:prstGeom prst="rect">
            <a:avLst/>
          </a:prstGeom>
          <a:noFill/>
          <a:ln w="9525">
            <a:noFill/>
            <a:miter lim="800000"/>
            <a:headEnd/>
            <a:tailEnd/>
          </a:ln>
        </p:spPr>
        <p:txBody>
          <a:bodyPr>
            <a:spAutoFit/>
          </a:bodyPr>
          <a:lstStyle/>
          <a:p>
            <a:pPr>
              <a:spcBef>
                <a:spcPct val="50000"/>
              </a:spcBef>
            </a:pPr>
            <a:r>
              <a:rPr lang="en-US">
                <a:latin typeface="Arial" charset="0"/>
              </a:rPr>
              <a:t>N</a:t>
            </a:r>
          </a:p>
        </p:txBody>
      </p:sp>
      <p:sp>
        <p:nvSpPr>
          <p:cNvPr id="28695" name="Line 34"/>
          <p:cNvSpPr>
            <a:spLocks noChangeShapeType="1"/>
          </p:cNvSpPr>
          <p:nvPr/>
        </p:nvSpPr>
        <p:spPr bwMode="auto">
          <a:xfrm>
            <a:off x="4724400" y="4194175"/>
            <a:ext cx="0" cy="1066800"/>
          </a:xfrm>
          <a:prstGeom prst="line">
            <a:avLst/>
          </a:prstGeom>
          <a:noFill/>
          <a:ln w="12700">
            <a:solidFill>
              <a:srgbClr val="FFFF99"/>
            </a:solidFill>
            <a:round/>
            <a:headEnd/>
            <a:tailEnd/>
          </a:ln>
        </p:spPr>
        <p:txBody>
          <a:bodyPr wrap="none" anchor="ctr"/>
          <a:lstStyle/>
          <a:p>
            <a:endParaRPr lang="en-US"/>
          </a:p>
        </p:txBody>
      </p:sp>
      <p:graphicFrame>
        <p:nvGraphicFramePr>
          <p:cNvPr id="62544" name="Group 80"/>
          <p:cNvGraphicFramePr>
            <a:graphicFrameLocks noGrp="1"/>
          </p:cNvGraphicFramePr>
          <p:nvPr/>
        </p:nvGraphicFramePr>
        <p:xfrm>
          <a:off x="3398838" y="3232150"/>
          <a:ext cx="2544762" cy="274320"/>
        </p:xfrm>
        <a:graphic>
          <a:graphicData uri="http://schemas.openxmlformats.org/drawingml/2006/table">
            <a:tbl>
              <a:tblPr/>
              <a:tblGrid>
                <a:gridCol w="423862"/>
                <a:gridCol w="425450"/>
                <a:gridCol w="423863"/>
                <a:gridCol w="422275"/>
                <a:gridCol w="425450"/>
                <a:gridCol w="423862"/>
              </a:tblGrid>
              <a:tr h="2428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E</a:t>
                      </a:r>
                    </a:p>
                  </a:txBody>
                  <a:tcPr horzOverflow="overflow">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12" name="Text Box 64"/>
          <p:cNvSpPr txBox="1">
            <a:spLocks noChangeArrowheads="1"/>
          </p:cNvSpPr>
          <p:nvPr/>
        </p:nvSpPr>
        <p:spPr bwMode="auto">
          <a:xfrm>
            <a:off x="4316413" y="3017838"/>
            <a:ext cx="709612" cy="214312"/>
          </a:xfrm>
          <a:prstGeom prst="rect">
            <a:avLst/>
          </a:prstGeom>
          <a:noFill/>
          <a:ln w="9525">
            <a:noFill/>
            <a:miter lim="800000"/>
            <a:headEnd/>
            <a:tailEnd/>
          </a:ln>
        </p:spPr>
        <p:txBody>
          <a:bodyPr>
            <a:spAutoFit/>
          </a:bodyPr>
          <a:lstStyle/>
          <a:p>
            <a:pPr>
              <a:spcBef>
                <a:spcPct val="50000"/>
              </a:spcBef>
            </a:pPr>
            <a:r>
              <a:rPr lang="en-US" sz="800" b="1"/>
              <a:t>FOR</a:t>
            </a:r>
          </a:p>
        </p:txBody>
      </p:sp>
      <p:graphicFrame>
        <p:nvGraphicFramePr>
          <p:cNvPr id="62616" name="Group 152"/>
          <p:cNvGraphicFramePr>
            <a:graphicFrameLocks noGrp="1"/>
          </p:cNvGraphicFramePr>
          <p:nvPr/>
        </p:nvGraphicFramePr>
        <p:xfrm>
          <a:off x="3398838" y="3733800"/>
          <a:ext cx="2544762" cy="274320"/>
        </p:xfrm>
        <a:graphic>
          <a:graphicData uri="http://schemas.openxmlformats.org/drawingml/2006/table">
            <a:tbl>
              <a:tblPr/>
              <a:tblGrid>
                <a:gridCol w="423862"/>
                <a:gridCol w="444500"/>
                <a:gridCol w="404813"/>
                <a:gridCol w="422275"/>
                <a:gridCol w="425450"/>
                <a:gridCol w="423862"/>
              </a:tblGrid>
              <a:tr h="22701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88</a:t>
                      </a:r>
                    </a:p>
                  </a:txBody>
                  <a:tcPr horzOverflow="overflow">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en-US" sz="1200" b="0" i="0" u="none" strike="noStrike" cap="none" normalizeH="0" baseline="0" smtClean="0">
                          <a:ln>
                            <a:noFill/>
                          </a:ln>
                          <a:solidFill>
                            <a:schemeClr val="tx1"/>
                          </a:solidFill>
                          <a:effectLst/>
                          <a:latin typeface="Times New Roman" pitchFamily="18"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29" name="Text Box 97"/>
          <p:cNvSpPr txBox="1">
            <a:spLocks noChangeArrowheads="1"/>
          </p:cNvSpPr>
          <p:nvPr/>
        </p:nvSpPr>
        <p:spPr bwMode="auto">
          <a:xfrm>
            <a:off x="4316413" y="3503613"/>
            <a:ext cx="709612" cy="214312"/>
          </a:xfrm>
          <a:prstGeom prst="rect">
            <a:avLst/>
          </a:prstGeom>
          <a:noFill/>
          <a:ln w="9525">
            <a:noFill/>
            <a:miter lim="800000"/>
            <a:headEnd/>
            <a:tailEnd/>
          </a:ln>
        </p:spPr>
        <p:txBody>
          <a:bodyPr>
            <a:spAutoFit/>
          </a:bodyPr>
          <a:lstStyle/>
          <a:p>
            <a:pPr>
              <a:spcBef>
                <a:spcPct val="50000"/>
              </a:spcBef>
            </a:pPr>
            <a:r>
              <a:rPr lang="en-US" sz="800" b="1"/>
              <a:t>STEER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Magnetic Compass</a:t>
            </a:r>
          </a:p>
        </p:txBody>
      </p:sp>
      <p:sp>
        <p:nvSpPr>
          <p:cNvPr id="63491" name="Rectangle 3"/>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99FF66"/>
              </a:buClr>
              <a:buSzPct val="110000"/>
            </a:pPr>
            <a:r>
              <a:rPr lang="en-US" sz="3200"/>
              <a:t>Errors…</a:t>
            </a:r>
          </a:p>
          <a:p>
            <a:pPr marL="342900" indent="-342900" algn="l">
              <a:spcBef>
                <a:spcPct val="20000"/>
              </a:spcBef>
              <a:buClr>
                <a:srgbClr val="99FF66"/>
              </a:buClr>
              <a:buSzPct val="110000"/>
              <a:buFontTx/>
              <a:buChar char="•"/>
            </a:pPr>
            <a:r>
              <a:rPr lang="en-US" sz="3200">
                <a:solidFill>
                  <a:srgbClr val="99FF66"/>
                </a:solidFill>
              </a:rPr>
              <a:t>V</a:t>
            </a:r>
            <a:r>
              <a:rPr lang="en-US" sz="3200"/>
              <a:t>ariation </a:t>
            </a:r>
          </a:p>
          <a:p>
            <a:pPr marL="342900" indent="-342900" algn="l">
              <a:spcBef>
                <a:spcPct val="20000"/>
              </a:spcBef>
              <a:buClr>
                <a:srgbClr val="99FF66"/>
              </a:buClr>
              <a:buSzPct val="110000"/>
              <a:buFontTx/>
              <a:buChar char="•"/>
            </a:pPr>
            <a:r>
              <a:rPr lang="en-US" sz="3200">
                <a:solidFill>
                  <a:srgbClr val="99FF66"/>
                </a:solidFill>
              </a:rPr>
              <a:t>D</a:t>
            </a:r>
            <a:r>
              <a:rPr lang="en-US" sz="3200"/>
              <a:t>eviation </a:t>
            </a:r>
          </a:p>
          <a:p>
            <a:pPr marL="342900" indent="-342900" algn="l">
              <a:spcBef>
                <a:spcPct val="20000"/>
              </a:spcBef>
              <a:buClr>
                <a:srgbClr val="99FF66"/>
              </a:buClr>
              <a:buSzPct val="110000"/>
              <a:buFontTx/>
              <a:buChar char="•"/>
            </a:pPr>
            <a:r>
              <a:rPr lang="en-US" sz="3200">
                <a:solidFill>
                  <a:srgbClr val="99FF66"/>
                </a:solidFill>
              </a:rPr>
              <a:t>M</a:t>
            </a:r>
            <a:r>
              <a:rPr lang="en-US" sz="3200"/>
              <a:t>agnetic Dip</a:t>
            </a:r>
          </a:p>
          <a:p>
            <a:pPr marL="342900" indent="-342900" algn="l">
              <a:spcBef>
                <a:spcPct val="20000"/>
              </a:spcBef>
              <a:buClr>
                <a:srgbClr val="99FF66"/>
              </a:buClr>
              <a:buSzPct val="110000"/>
              <a:buFontTx/>
              <a:buChar char="•"/>
            </a:pPr>
            <a:r>
              <a:rPr lang="en-US" sz="3200">
                <a:solidFill>
                  <a:srgbClr val="99FF66"/>
                </a:solidFill>
              </a:rPr>
              <a:t>O</a:t>
            </a:r>
            <a:r>
              <a:rPr lang="en-US" sz="3200"/>
              <a:t>scillation</a:t>
            </a:r>
          </a:p>
          <a:p>
            <a:pPr marL="342900" indent="-342900" algn="l">
              <a:spcBef>
                <a:spcPct val="20000"/>
              </a:spcBef>
              <a:buClr>
                <a:srgbClr val="99FF66"/>
              </a:buClr>
              <a:buSzPct val="110000"/>
              <a:buFontTx/>
              <a:buChar char="•"/>
            </a:pPr>
            <a:r>
              <a:rPr lang="en-US" sz="3200">
                <a:solidFill>
                  <a:srgbClr val="99FF66"/>
                </a:solidFill>
              </a:rPr>
              <a:t>N</a:t>
            </a:r>
            <a:r>
              <a:rPr lang="en-US" sz="3200"/>
              <a:t>ortherly/Southerly Turning Errors</a:t>
            </a:r>
          </a:p>
          <a:p>
            <a:pPr marL="342900" indent="-342900" algn="l">
              <a:spcBef>
                <a:spcPct val="20000"/>
              </a:spcBef>
              <a:buClr>
                <a:srgbClr val="99FF66"/>
              </a:buClr>
              <a:buSzPct val="110000"/>
              <a:buFontTx/>
              <a:buChar char="•"/>
            </a:pPr>
            <a:r>
              <a:rPr lang="en-US" sz="3200">
                <a:solidFill>
                  <a:srgbClr val="99FF66"/>
                </a:solidFill>
              </a:rPr>
              <a:t>A</a:t>
            </a:r>
            <a:r>
              <a:rPr lang="en-US" sz="3200"/>
              <a:t>cceleration/Deceleration Errors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Magnetic Compass</a:t>
            </a:r>
          </a:p>
        </p:txBody>
      </p:sp>
      <p:sp>
        <p:nvSpPr>
          <p:cNvPr id="64515" name="Rectangle 3"/>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sz="2600" dirty="0">
                <a:solidFill>
                  <a:srgbClr val="99FF66"/>
                </a:solidFill>
              </a:rPr>
              <a:t>Variation </a:t>
            </a:r>
          </a:p>
          <a:p>
            <a:pPr marL="742950" lvl="1" indent="-285750" algn="l">
              <a:spcBef>
                <a:spcPct val="20000"/>
              </a:spcBef>
              <a:buClr>
                <a:srgbClr val="99FF66"/>
              </a:buClr>
              <a:buSzPct val="110000"/>
              <a:buFontTx/>
              <a:buChar char="•"/>
            </a:pPr>
            <a:r>
              <a:rPr lang="en-US" sz="2000" dirty="0"/>
              <a:t>Angular difference between the true and magnetic poles</a:t>
            </a:r>
          </a:p>
          <a:p>
            <a:pPr marL="342900" indent="-342900" algn="l">
              <a:spcBef>
                <a:spcPct val="20000"/>
              </a:spcBef>
              <a:buClr>
                <a:srgbClr val="99FF66"/>
              </a:buClr>
              <a:buSzPct val="110000"/>
              <a:buFontTx/>
              <a:buChar char="•"/>
            </a:pPr>
            <a:r>
              <a:rPr lang="en-US" sz="2600" dirty="0">
                <a:solidFill>
                  <a:srgbClr val="99FF66"/>
                </a:solidFill>
              </a:rPr>
              <a:t>Deviation </a:t>
            </a:r>
          </a:p>
          <a:p>
            <a:pPr marL="742950" lvl="1" indent="-285750" algn="l">
              <a:spcBef>
                <a:spcPct val="20000"/>
              </a:spcBef>
              <a:buClr>
                <a:srgbClr val="99FF66"/>
              </a:buClr>
              <a:buSzPct val="110000"/>
              <a:buFontTx/>
              <a:buChar char="•"/>
            </a:pPr>
            <a:r>
              <a:rPr lang="en-US" sz="2000" dirty="0"/>
              <a:t>Magnetic interference with metal components in the aircraft as well as magnetic field from electrical system</a:t>
            </a:r>
          </a:p>
          <a:p>
            <a:pPr marL="342900" indent="-342900" algn="l">
              <a:spcBef>
                <a:spcPct val="20000"/>
              </a:spcBef>
              <a:buClr>
                <a:srgbClr val="99FF66"/>
              </a:buClr>
              <a:buSzPct val="110000"/>
              <a:buFontTx/>
              <a:buChar char="•"/>
            </a:pPr>
            <a:r>
              <a:rPr lang="en-US" sz="2600" dirty="0">
                <a:solidFill>
                  <a:srgbClr val="99FF66"/>
                </a:solidFill>
              </a:rPr>
              <a:t>Magnetic Dip</a:t>
            </a:r>
          </a:p>
          <a:p>
            <a:pPr marL="742950" lvl="1" indent="-285750" algn="l">
              <a:spcBef>
                <a:spcPct val="20000"/>
              </a:spcBef>
              <a:buClr>
                <a:srgbClr val="99FF66"/>
              </a:buClr>
              <a:buSzPct val="110000"/>
              <a:buFontTx/>
              <a:buChar char="•"/>
            </a:pPr>
            <a:r>
              <a:rPr lang="en-US" sz="2000" dirty="0"/>
              <a:t>Responsible for most significant compass </a:t>
            </a:r>
            <a:r>
              <a:rPr lang="en-US" sz="2000" dirty="0" smtClean="0"/>
              <a:t>errors</a:t>
            </a:r>
            <a:endParaRPr lang="en-US" sz="2000" dirty="0"/>
          </a:p>
          <a:p>
            <a:pPr marL="742950" lvl="1" indent="-285750" algn="l">
              <a:spcBef>
                <a:spcPct val="20000"/>
              </a:spcBef>
              <a:buClr>
                <a:srgbClr val="99FF66"/>
              </a:buClr>
              <a:buSzPct val="110000"/>
              <a:buFontTx/>
              <a:buChar char="•"/>
            </a:pPr>
            <a:r>
              <a:rPr lang="en-US" sz="2000" dirty="0"/>
              <a:t>Because of the direction of the earth’s lines of magnetic force, magnetic dip is most pronounced near the poles and negligible near the </a:t>
            </a:r>
            <a:r>
              <a:rPr lang="en-US" sz="2000" dirty="0" smtClean="0"/>
              <a:t>equator</a:t>
            </a:r>
            <a:endParaRPr lang="en-US" sz="2000" dirty="0"/>
          </a:p>
          <a:p>
            <a:pPr marL="342900" indent="-342900" algn="l">
              <a:spcBef>
                <a:spcPct val="20000"/>
              </a:spcBef>
              <a:buClr>
                <a:srgbClr val="99FF66"/>
              </a:buClr>
              <a:buSzPct val="110000"/>
              <a:buFontTx/>
              <a:buChar char="•"/>
            </a:pPr>
            <a:r>
              <a:rPr lang="en-US" sz="2600" dirty="0">
                <a:solidFill>
                  <a:srgbClr val="99FF66"/>
                </a:solidFill>
              </a:rPr>
              <a:t>Oscillation</a:t>
            </a:r>
          </a:p>
          <a:p>
            <a:pPr marL="742950" lvl="1" indent="-285750" algn="l">
              <a:spcBef>
                <a:spcPct val="20000"/>
              </a:spcBef>
              <a:buClr>
                <a:srgbClr val="99FF66"/>
              </a:buClr>
              <a:buSzPct val="110000"/>
              <a:buFontTx/>
              <a:buChar char="•"/>
            </a:pPr>
            <a:r>
              <a:rPr lang="en-US" sz="2000" dirty="0"/>
              <a:t>Due to erratic aircraft movement, compass will oscillate which makes it hard to </a:t>
            </a:r>
            <a:r>
              <a:rPr lang="en-US" sz="2000" dirty="0" smtClean="0"/>
              <a:t>read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4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45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45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45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685800" y="1676400"/>
            <a:ext cx="7696200" cy="3276600"/>
          </a:xfrm>
          <a:prstGeom prst="rect">
            <a:avLst/>
          </a:prstGeom>
        </p:spPr>
        <p:txBody>
          <a:bodyPr wrap="none" fromWordArt="1">
            <a:prstTxWarp prst="textPlain">
              <a:avLst>
                <a:gd name="adj" fmla="val 50000"/>
              </a:avLst>
            </a:prstTxWarp>
          </a:bodyPr>
          <a:lstStyle/>
          <a:p>
            <a:r>
              <a:rPr lang="en-US" sz="4800" b="1" kern="10">
                <a:ln w="19050">
                  <a:solidFill>
                    <a:srgbClr val="99CCFF"/>
                  </a:solidFill>
                  <a:round/>
                  <a:headEnd/>
                  <a:tailEnd/>
                </a:ln>
                <a:solidFill>
                  <a:srgbClr val="99FF66"/>
                </a:solidFill>
                <a:effectLst>
                  <a:outerShdw dist="35921" dir="2700000" algn="ctr" rotWithShape="0">
                    <a:srgbClr val="990000"/>
                  </a:outerShdw>
                </a:effectLst>
                <a:latin typeface="Impact"/>
              </a:rPr>
              <a:t>GYROSCOPIC </a:t>
            </a:r>
          </a:p>
          <a:p>
            <a:r>
              <a:rPr lang="en-US" sz="4800" b="1" kern="10">
                <a:ln w="19050">
                  <a:solidFill>
                    <a:srgbClr val="99CCFF"/>
                  </a:solidFill>
                  <a:round/>
                  <a:headEnd/>
                  <a:tailEnd/>
                </a:ln>
                <a:solidFill>
                  <a:srgbClr val="99FF66"/>
                </a:solidFill>
                <a:effectLst>
                  <a:outerShdw dist="35921" dir="2700000" algn="ctr" rotWithShape="0">
                    <a:srgbClr val="990000"/>
                  </a:outerShdw>
                </a:effectLst>
                <a:latin typeface="Impact"/>
              </a:rPr>
              <a:t>INSTRUMENTS</a:t>
            </a:r>
          </a:p>
        </p:txBody>
      </p:sp>
      <p:sp>
        <p:nvSpPr>
          <p:cNvPr id="3" name="TextBox 2"/>
          <p:cNvSpPr txBox="1"/>
          <p:nvPr/>
        </p:nvSpPr>
        <p:spPr>
          <a:xfrm>
            <a:off x="0" y="6248400"/>
            <a:ext cx="2286000" cy="461665"/>
          </a:xfrm>
          <a:prstGeom prst="rect">
            <a:avLst/>
          </a:prstGeom>
          <a:noFill/>
        </p:spPr>
        <p:txBody>
          <a:bodyPr wrap="square" rtlCol="0">
            <a:spAutoFit/>
          </a:bodyPr>
          <a:lstStyle/>
          <a:p>
            <a:r>
              <a:rPr lang="en-US" dirty="0" smtClean="0"/>
              <a:t>PHAK 8-15</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44"/>
          <p:cNvSpPr>
            <a:spLocks/>
          </p:cNvSpPr>
          <p:nvPr/>
        </p:nvSpPr>
        <p:spPr bwMode="auto">
          <a:xfrm>
            <a:off x="2847975" y="2465388"/>
            <a:ext cx="3521075" cy="3154362"/>
          </a:xfrm>
          <a:custGeom>
            <a:avLst/>
            <a:gdLst>
              <a:gd name="T0" fmla="*/ 1169352382 w 2218"/>
              <a:gd name="T1" fmla="*/ 352821832 h 1987"/>
              <a:gd name="T2" fmla="*/ 546873070 w 2218"/>
              <a:gd name="T3" fmla="*/ 1040823714 h 1987"/>
              <a:gd name="T4" fmla="*/ 156249668 w 2218"/>
              <a:gd name="T5" fmla="*/ 1650701280 h 1987"/>
              <a:gd name="T6" fmla="*/ 25201558 w 2218"/>
              <a:gd name="T7" fmla="*/ 2147483647 h 1987"/>
              <a:gd name="T8" fmla="*/ 0 w 2218"/>
              <a:gd name="T9" fmla="*/ 2147483647 h 1987"/>
              <a:gd name="T10" fmla="*/ 246975303 w 2218"/>
              <a:gd name="T11" fmla="*/ 2147483647 h 1987"/>
              <a:gd name="T12" fmla="*/ 740925810 w 2218"/>
              <a:gd name="T13" fmla="*/ 2147483647 h 1987"/>
              <a:gd name="T14" fmla="*/ 1325602001 w 2218"/>
              <a:gd name="T15" fmla="*/ 2147483647 h 1987"/>
              <a:gd name="T16" fmla="*/ 2147483647 w 2218"/>
              <a:gd name="T17" fmla="*/ 2147483647 h 1987"/>
              <a:gd name="T18" fmla="*/ 2147483647 w 2218"/>
              <a:gd name="T19" fmla="*/ 2147483647 h 1987"/>
              <a:gd name="T20" fmla="*/ 2147483647 w 2218"/>
              <a:gd name="T21" fmla="*/ 2147483647 h 1987"/>
              <a:gd name="T22" fmla="*/ 2147483647 w 2218"/>
              <a:gd name="T23" fmla="*/ 2147483647 h 1987"/>
              <a:gd name="T24" fmla="*/ 2147483647 w 2218"/>
              <a:gd name="T25" fmla="*/ 2147483647 h 1987"/>
              <a:gd name="T26" fmla="*/ 2147483647 w 2218"/>
              <a:gd name="T27" fmla="*/ 2147483647 h 1987"/>
              <a:gd name="T28" fmla="*/ 2147483647 w 2218"/>
              <a:gd name="T29" fmla="*/ 2056447462 h 1987"/>
              <a:gd name="T30" fmla="*/ 2147483647 w 2218"/>
              <a:gd name="T31" fmla="*/ 1391126085 h 1987"/>
              <a:gd name="T32" fmla="*/ 2147483647 w 2218"/>
              <a:gd name="T33" fmla="*/ 846772555 h 1987"/>
              <a:gd name="T34" fmla="*/ 2147483647 w 2218"/>
              <a:gd name="T35" fmla="*/ 456147502 h 1987"/>
              <a:gd name="T36" fmla="*/ 2147483647 w 2218"/>
              <a:gd name="T37" fmla="*/ 249494673 h 1987"/>
              <a:gd name="T38" fmla="*/ 2147483647 w 2218"/>
              <a:gd name="T39" fmla="*/ 103325596 h 1987"/>
              <a:gd name="T40" fmla="*/ 2147483647 w 2218"/>
              <a:gd name="T41" fmla="*/ 27720926 h 1987"/>
              <a:gd name="T42" fmla="*/ 2147483647 w 2218"/>
              <a:gd name="T43" fmla="*/ 0 h 1987"/>
              <a:gd name="T44" fmla="*/ 1844754357 w 2218"/>
              <a:gd name="T45" fmla="*/ 115927190 h 1987"/>
              <a:gd name="T46" fmla="*/ 1169352382 w 2218"/>
              <a:gd name="T47" fmla="*/ 352821832 h 1987"/>
              <a:gd name="T48" fmla="*/ 1169352382 w 2218"/>
              <a:gd name="T49" fmla="*/ 352821832 h 19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18"/>
              <a:gd name="T76" fmla="*/ 0 h 1987"/>
              <a:gd name="T77" fmla="*/ 2218 w 2218"/>
              <a:gd name="T78" fmla="*/ 1987 h 19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18" h="1987">
                <a:moveTo>
                  <a:pt x="464" y="140"/>
                </a:moveTo>
                <a:lnTo>
                  <a:pt x="217" y="413"/>
                </a:lnTo>
                <a:lnTo>
                  <a:pt x="62" y="655"/>
                </a:lnTo>
                <a:lnTo>
                  <a:pt x="10" y="883"/>
                </a:lnTo>
                <a:lnTo>
                  <a:pt x="0" y="1131"/>
                </a:lnTo>
                <a:lnTo>
                  <a:pt x="98" y="1409"/>
                </a:lnTo>
                <a:lnTo>
                  <a:pt x="294" y="1658"/>
                </a:lnTo>
                <a:lnTo>
                  <a:pt x="526" y="1854"/>
                </a:lnTo>
                <a:lnTo>
                  <a:pt x="898" y="1967"/>
                </a:lnTo>
                <a:lnTo>
                  <a:pt x="1197" y="1987"/>
                </a:lnTo>
                <a:lnTo>
                  <a:pt x="1579" y="1905"/>
                </a:lnTo>
                <a:lnTo>
                  <a:pt x="1925" y="1709"/>
                </a:lnTo>
                <a:lnTo>
                  <a:pt x="2121" y="1476"/>
                </a:lnTo>
                <a:lnTo>
                  <a:pt x="2218" y="1151"/>
                </a:lnTo>
                <a:lnTo>
                  <a:pt x="2218" y="816"/>
                </a:lnTo>
                <a:lnTo>
                  <a:pt x="2146" y="552"/>
                </a:lnTo>
                <a:lnTo>
                  <a:pt x="1970" y="336"/>
                </a:lnTo>
                <a:lnTo>
                  <a:pt x="1765" y="181"/>
                </a:lnTo>
                <a:lnTo>
                  <a:pt x="1569" y="99"/>
                </a:lnTo>
                <a:lnTo>
                  <a:pt x="1372" y="41"/>
                </a:lnTo>
                <a:lnTo>
                  <a:pt x="1131" y="11"/>
                </a:lnTo>
                <a:lnTo>
                  <a:pt x="970" y="0"/>
                </a:lnTo>
                <a:lnTo>
                  <a:pt x="732" y="46"/>
                </a:lnTo>
                <a:lnTo>
                  <a:pt x="464" y="140"/>
                </a:lnTo>
                <a:close/>
              </a:path>
            </a:pathLst>
          </a:custGeom>
          <a:solidFill>
            <a:srgbClr val="B2E5E5"/>
          </a:solidFill>
          <a:ln w="9525">
            <a:noFill/>
            <a:round/>
            <a:headEnd/>
            <a:tailEnd/>
          </a:ln>
        </p:spPr>
        <p:txBody>
          <a:bodyPr/>
          <a:lstStyle/>
          <a:p>
            <a:endParaRPr lang="en-US"/>
          </a:p>
        </p:txBody>
      </p:sp>
      <p:sp>
        <p:nvSpPr>
          <p:cNvPr id="31747" name="Freeform 45"/>
          <p:cNvSpPr>
            <a:spLocks/>
          </p:cNvSpPr>
          <p:nvPr/>
        </p:nvSpPr>
        <p:spPr bwMode="auto">
          <a:xfrm>
            <a:off x="4391025" y="2657475"/>
            <a:ext cx="1517650" cy="1906588"/>
          </a:xfrm>
          <a:custGeom>
            <a:avLst/>
            <a:gdLst>
              <a:gd name="T0" fmla="*/ 1348284440 w 956"/>
              <a:gd name="T1" fmla="*/ 194052847 h 1201"/>
              <a:gd name="T2" fmla="*/ 1005543278 w 956"/>
              <a:gd name="T3" fmla="*/ 70564390 h 1201"/>
              <a:gd name="T4" fmla="*/ 612397217 w 956"/>
              <a:gd name="T5" fmla="*/ 0 h 1201"/>
              <a:gd name="T6" fmla="*/ 244455987 w 956"/>
              <a:gd name="T7" fmla="*/ 30241883 h 1201"/>
              <a:gd name="T8" fmla="*/ 0 w 956"/>
              <a:gd name="T9" fmla="*/ 194052847 h 1201"/>
              <a:gd name="T10" fmla="*/ 40322502 w 956"/>
              <a:gd name="T11" fmla="*/ 466229831 h 1201"/>
              <a:gd name="T12" fmla="*/ 352821884 w 956"/>
              <a:gd name="T13" fmla="*/ 695563223 h 1201"/>
              <a:gd name="T14" fmla="*/ 844253319 w 956"/>
              <a:gd name="T15" fmla="*/ 940019336 h 1201"/>
              <a:gd name="T16" fmla="*/ 1320561935 w 956"/>
              <a:gd name="T17" fmla="*/ 1307962096 h 1201"/>
              <a:gd name="T18" fmla="*/ 1741429112 w 956"/>
              <a:gd name="T19" fmla="*/ 1731348681 h 1201"/>
              <a:gd name="T20" fmla="*/ 1975802789 w 956"/>
              <a:gd name="T21" fmla="*/ 2142133297 h 1201"/>
              <a:gd name="T22" fmla="*/ 2041326835 w 956"/>
              <a:gd name="T23" fmla="*/ 2147483647 h 1201"/>
              <a:gd name="T24" fmla="*/ 2028726851 w 956"/>
              <a:gd name="T25" fmla="*/ 2147483647 h 1201"/>
              <a:gd name="T26" fmla="*/ 1988404361 w 956"/>
              <a:gd name="T27" fmla="*/ 2147483647 h 1201"/>
              <a:gd name="T28" fmla="*/ 2147483647 w 956"/>
              <a:gd name="T29" fmla="*/ 2147483647 h 1201"/>
              <a:gd name="T30" fmla="*/ 2147483647 w 956"/>
              <a:gd name="T31" fmla="*/ 2147483647 h 1201"/>
              <a:gd name="T32" fmla="*/ 2147483647 w 956"/>
              <a:gd name="T33" fmla="*/ 2147483647 h 1201"/>
              <a:gd name="T34" fmla="*/ 2147483647 w 956"/>
              <a:gd name="T35" fmla="*/ 2147483647 h 1201"/>
              <a:gd name="T36" fmla="*/ 2147483647 w 956"/>
              <a:gd name="T37" fmla="*/ 1635582361 h 1201"/>
              <a:gd name="T38" fmla="*/ 2041326835 w 956"/>
              <a:gd name="T39" fmla="*/ 940019336 h 1201"/>
              <a:gd name="T40" fmla="*/ 1660783735 w 956"/>
              <a:gd name="T41" fmla="*/ 451108896 h 1201"/>
              <a:gd name="T42" fmla="*/ 1348284440 w 956"/>
              <a:gd name="T43" fmla="*/ 194052847 h 1201"/>
              <a:gd name="T44" fmla="*/ 1348284440 w 956"/>
              <a:gd name="T45" fmla="*/ 194052847 h 12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6"/>
              <a:gd name="T70" fmla="*/ 0 h 1201"/>
              <a:gd name="T71" fmla="*/ 956 w 956"/>
              <a:gd name="T72" fmla="*/ 1201 h 12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6" h="1201">
                <a:moveTo>
                  <a:pt x="535" y="77"/>
                </a:moveTo>
                <a:lnTo>
                  <a:pt x="399" y="28"/>
                </a:lnTo>
                <a:lnTo>
                  <a:pt x="243" y="0"/>
                </a:lnTo>
                <a:lnTo>
                  <a:pt x="97" y="12"/>
                </a:lnTo>
                <a:lnTo>
                  <a:pt x="0" y="77"/>
                </a:lnTo>
                <a:lnTo>
                  <a:pt x="16" y="185"/>
                </a:lnTo>
                <a:lnTo>
                  <a:pt x="140" y="276"/>
                </a:lnTo>
                <a:lnTo>
                  <a:pt x="335" y="373"/>
                </a:lnTo>
                <a:lnTo>
                  <a:pt x="524" y="519"/>
                </a:lnTo>
                <a:lnTo>
                  <a:pt x="691" y="687"/>
                </a:lnTo>
                <a:lnTo>
                  <a:pt x="784" y="850"/>
                </a:lnTo>
                <a:lnTo>
                  <a:pt x="810" y="980"/>
                </a:lnTo>
                <a:lnTo>
                  <a:pt x="805" y="1120"/>
                </a:lnTo>
                <a:lnTo>
                  <a:pt x="789" y="1180"/>
                </a:lnTo>
                <a:lnTo>
                  <a:pt x="853" y="1201"/>
                </a:lnTo>
                <a:lnTo>
                  <a:pt x="918" y="1120"/>
                </a:lnTo>
                <a:lnTo>
                  <a:pt x="956" y="985"/>
                </a:lnTo>
                <a:lnTo>
                  <a:pt x="956" y="860"/>
                </a:lnTo>
                <a:lnTo>
                  <a:pt x="930" y="649"/>
                </a:lnTo>
                <a:lnTo>
                  <a:pt x="810" y="373"/>
                </a:lnTo>
                <a:lnTo>
                  <a:pt x="659" y="179"/>
                </a:lnTo>
                <a:lnTo>
                  <a:pt x="535" y="77"/>
                </a:lnTo>
                <a:close/>
              </a:path>
            </a:pathLst>
          </a:custGeom>
          <a:solidFill>
            <a:srgbClr val="E9F6F6"/>
          </a:solidFill>
          <a:ln w="9525">
            <a:noFill/>
            <a:round/>
            <a:headEnd/>
            <a:tailEnd/>
          </a:ln>
        </p:spPr>
        <p:txBody>
          <a:bodyPr/>
          <a:lstStyle/>
          <a:p>
            <a:endParaRPr lang="en-US"/>
          </a:p>
        </p:txBody>
      </p:sp>
      <p:sp>
        <p:nvSpPr>
          <p:cNvPr id="31748" name="Freeform 46"/>
          <p:cNvSpPr>
            <a:spLocks/>
          </p:cNvSpPr>
          <p:nvPr/>
        </p:nvSpPr>
        <p:spPr bwMode="auto">
          <a:xfrm>
            <a:off x="2846388" y="2730500"/>
            <a:ext cx="2370137" cy="2874963"/>
          </a:xfrm>
          <a:custGeom>
            <a:avLst/>
            <a:gdLst>
              <a:gd name="T0" fmla="*/ 1224795675 w 1493"/>
              <a:gd name="T1" fmla="*/ 0 h 1811"/>
              <a:gd name="T2" fmla="*/ 1106347602 w 1493"/>
              <a:gd name="T3" fmla="*/ 178931920 h 1811"/>
              <a:gd name="T4" fmla="*/ 1121468531 w 1493"/>
              <a:gd name="T5" fmla="*/ 443547656 h 1811"/>
              <a:gd name="T6" fmla="*/ 1370964659 w 1493"/>
              <a:gd name="T7" fmla="*/ 710684193 h 1811"/>
              <a:gd name="T8" fmla="*/ 1990923160 w 1493"/>
              <a:gd name="T9" fmla="*/ 975301566 h 1811"/>
              <a:gd name="T10" fmla="*/ 2147483647 w 1493"/>
              <a:gd name="T11" fmla="*/ 1166833423 h 1811"/>
              <a:gd name="T12" fmla="*/ 2147483647 w 1493"/>
              <a:gd name="T13" fmla="*/ 1401207138 h 1811"/>
              <a:gd name="T14" fmla="*/ 2147483647 w 1493"/>
              <a:gd name="T15" fmla="*/ 1774190624 h 1811"/>
              <a:gd name="T16" fmla="*/ 2147483647 w 1493"/>
              <a:gd name="T17" fmla="*/ 2127012465 h 1811"/>
              <a:gd name="T18" fmla="*/ 2147483647 w 1493"/>
              <a:gd name="T19" fmla="*/ 2147483647 h 1811"/>
              <a:gd name="T20" fmla="*/ 2147483647 w 1493"/>
              <a:gd name="T21" fmla="*/ 2147483647 h 1811"/>
              <a:gd name="T22" fmla="*/ 2147483647 w 1493"/>
              <a:gd name="T23" fmla="*/ 2147483647 h 1811"/>
              <a:gd name="T24" fmla="*/ 2147483647 w 1493"/>
              <a:gd name="T25" fmla="*/ 2147483647 h 1811"/>
              <a:gd name="T26" fmla="*/ 2147483647 w 1493"/>
              <a:gd name="T27" fmla="*/ 2147483647 h 1811"/>
              <a:gd name="T28" fmla="*/ 2147483647 w 1493"/>
              <a:gd name="T29" fmla="*/ 2147483647 h 1811"/>
              <a:gd name="T30" fmla="*/ 2147483647 w 1493"/>
              <a:gd name="T31" fmla="*/ 2147483647 h 1811"/>
              <a:gd name="T32" fmla="*/ 1799391388 w 1493"/>
              <a:gd name="T33" fmla="*/ 2147483647 h 1811"/>
              <a:gd name="T34" fmla="*/ 1121468531 w 1493"/>
              <a:gd name="T35" fmla="*/ 2147483647 h 1811"/>
              <a:gd name="T36" fmla="*/ 617437354 w 1493"/>
              <a:gd name="T37" fmla="*/ 2147483647 h 1811"/>
              <a:gd name="T38" fmla="*/ 221773730 w 1493"/>
              <a:gd name="T39" fmla="*/ 2147483647 h 1811"/>
              <a:gd name="T40" fmla="*/ 0 w 1493"/>
              <a:gd name="T41" fmla="*/ 2147483647 h 1811"/>
              <a:gd name="T42" fmla="*/ 103325582 w 1493"/>
              <a:gd name="T43" fmla="*/ 1476811818 h 1811"/>
              <a:gd name="T44" fmla="*/ 322579926 w 1493"/>
              <a:gd name="T45" fmla="*/ 856853440 h 1811"/>
              <a:gd name="T46" fmla="*/ 677921071 w 1493"/>
              <a:gd name="T47" fmla="*/ 385584762 h 1811"/>
              <a:gd name="T48" fmla="*/ 1224795675 w 1493"/>
              <a:gd name="T49" fmla="*/ 0 h 1811"/>
              <a:gd name="T50" fmla="*/ 1224795675 w 1493"/>
              <a:gd name="T51" fmla="*/ 0 h 18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3"/>
              <a:gd name="T79" fmla="*/ 0 h 1811"/>
              <a:gd name="T80" fmla="*/ 1493 w 1493"/>
              <a:gd name="T81" fmla="*/ 1811 h 18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3" h="1811">
                <a:moveTo>
                  <a:pt x="486" y="0"/>
                </a:moveTo>
                <a:lnTo>
                  <a:pt x="439" y="71"/>
                </a:lnTo>
                <a:lnTo>
                  <a:pt x="445" y="176"/>
                </a:lnTo>
                <a:lnTo>
                  <a:pt x="544" y="282"/>
                </a:lnTo>
                <a:lnTo>
                  <a:pt x="790" y="387"/>
                </a:lnTo>
                <a:lnTo>
                  <a:pt x="1030" y="463"/>
                </a:lnTo>
                <a:lnTo>
                  <a:pt x="1189" y="556"/>
                </a:lnTo>
                <a:lnTo>
                  <a:pt x="1323" y="704"/>
                </a:lnTo>
                <a:lnTo>
                  <a:pt x="1400" y="844"/>
                </a:lnTo>
                <a:lnTo>
                  <a:pt x="1452" y="991"/>
                </a:lnTo>
                <a:lnTo>
                  <a:pt x="1493" y="1196"/>
                </a:lnTo>
                <a:lnTo>
                  <a:pt x="1493" y="1436"/>
                </a:lnTo>
                <a:lnTo>
                  <a:pt x="1452" y="1600"/>
                </a:lnTo>
                <a:lnTo>
                  <a:pt x="1376" y="1718"/>
                </a:lnTo>
                <a:lnTo>
                  <a:pt x="1235" y="1800"/>
                </a:lnTo>
                <a:lnTo>
                  <a:pt x="1036" y="1811"/>
                </a:lnTo>
                <a:lnTo>
                  <a:pt x="714" y="1753"/>
                </a:lnTo>
                <a:lnTo>
                  <a:pt x="445" y="1641"/>
                </a:lnTo>
                <a:lnTo>
                  <a:pt x="245" y="1471"/>
                </a:lnTo>
                <a:lnTo>
                  <a:pt x="88" y="1232"/>
                </a:lnTo>
                <a:lnTo>
                  <a:pt x="0" y="879"/>
                </a:lnTo>
                <a:lnTo>
                  <a:pt x="41" y="586"/>
                </a:lnTo>
                <a:lnTo>
                  <a:pt x="128" y="340"/>
                </a:lnTo>
                <a:lnTo>
                  <a:pt x="269" y="153"/>
                </a:lnTo>
                <a:lnTo>
                  <a:pt x="486" y="0"/>
                </a:lnTo>
                <a:close/>
              </a:path>
            </a:pathLst>
          </a:custGeom>
          <a:solidFill>
            <a:srgbClr val="8CBFBF"/>
          </a:solidFill>
          <a:ln w="9525">
            <a:noFill/>
            <a:round/>
            <a:headEnd/>
            <a:tailEnd/>
          </a:ln>
        </p:spPr>
        <p:txBody>
          <a:bodyPr/>
          <a:lstStyle/>
          <a:p>
            <a:endParaRPr lang="en-US"/>
          </a:p>
        </p:txBody>
      </p:sp>
      <p:sp>
        <p:nvSpPr>
          <p:cNvPr id="31749" name="Freeform 47"/>
          <p:cNvSpPr>
            <a:spLocks/>
          </p:cNvSpPr>
          <p:nvPr/>
        </p:nvSpPr>
        <p:spPr bwMode="auto">
          <a:xfrm>
            <a:off x="5764213" y="2874963"/>
            <a:ext cx="622300" cy="1139825"/>
          </a:xfrm>
          <a:custGeom>
            <a:avLst/>
            <a:gdLst>
              <a:gd name="T0" fmla="*/ 37801551 w 392"/>
              <a:gd name="T1" fmla="*/ 0 h 718"/>
              <a:gd name="T2" fmla="*/ 128527185 w 392"/>
              <a:gd name="T3" fmla="*/ 428426615 h 718"/>
              <a:gd name="T4" fmla="*/ 0 w 392"/>
              <a:gd name="T5" fmla="*/ 675401844 h 718"/>
              <a:gd name="T6" fmla="*/ 231854402 w 392"/>
              <a:gd name="T7" fmla="*/ 871974163 h 718"/>
              <a:gd name="T8" fmla="*/ 622477805 w 392"/>
              <a:gd name="T9" fmla="*/ 1340723066 h 718"/>
              <a:gd name="T10" fmla="*/ 597276250 w 392"/>
              <a:gd name="T11" fmla="*/ 1587698295 h 718"/>
              <a:gd name="T12" fmla="*/ 987901339 w 392"/>
              <a:gd name="T13" fmla="*/ 1809472366 h 718"/>
              <a:gd name="T14" fmla="*/ 829132140 w 392"/>
              <a:gd name="T15" fmla="*/ 950098186 h 718"/>
              <a:gd name="T16" fmla="*/ 504031291 w 392"/>
              <a:gd name="T17" fmla="*/ 365423425 h 718"/>
              <a:gd name="T18" fmla="*/ 37801551 w 392"/>
              <a:gd name="T19" fmla="*/ 0 h 718"/>
              <a:gd name="T20" fmla="*/ 37801551 w 392"/>
              <a:gd name="T21" fmla="*/ 0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2"/>
              <a:gd name="T34" fmla="*/ 0 h 718"/>
              <a:gd name="T35" fmla="*/ 392 w 392"/>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2" h="718">
                <a:moveTo>
                  <a:pt x="15" y="0"/>
                </a:moveTo>
                <a:lnTo>
                  <a:pt x="51" y="170"/>
                </a:lnTo>
                <a:lnTo>
                  <a:pt x="0" y="268"/>
                </a:lnTo>
                <a:lnTo>
                  <a:pt x="92" y="346"/>
                </a:lnTo>
                <a:lnTo>
                  <a:pt x="247" y="532"/>
                </a:lnTo>
                <a:lnTo>
                  <a:pt x="237" y="630"/>
                </a:lnTo>
                <a:lnTo>
                  <a:pt x="392" y="718"/>
                </a:lnTo>
                <a:lnTo>
                  <a:pt x="329" y="377"/>
                </a:lnTo>
                <a:lnTo>
                  <a:pt x="200" y="145"/>
                </a:lnTo>
                <a:lnTo>
                  <a:pt x="15" y="0"/>
                </a:lnTo>
                <a:close/>
              </a:path>
            </a:pathLst>
          </a:custGeom>
          <a:solidFill>
            <a:srgbClr val="B3D9B3"/>
          </a:solidFill>
          <a:ln w="9525">
            <a:noFill/>
            <a:round/>
            <a:headEnd/>
            <a:tailEnd/>
          </a:ln>
        </p:spPr>
        <p:txBody>
          <a:bodyPr/>
          <a:lstStyle/>
          <a:p>
            <a:endParaRPr lang="en-US"/>
          </a:p>
        </p:txBody>
      </p:sp>
      <p:sp>
        <p:nvSpPr>
          <p:cNvPr id="31750" name="Freeform 48"/>
          <p:cNvSpPr>
            <a:spLocks/>
          </p:cNvSpPr>
          <p:nvPr/>
        </p:nvSpPr>
        <p:spPr bwMode="auto">
          <a:xfrm>
            <a:off x="2963863" y="4383088"/>
            <a:ext cx="415925" cy="785812"/>
          </a:xfrm>
          <a:custGeom>
            <a:avLst/>
            <a:gdLst>
              <a:gd name="T0" fmla="*/ 0 w 262"/>
              <a:gd name="T1" fmla="*/ 493950387 h 495"/>
              <a:gd name="T2" fmla="*/ 413305532 w 262"/>
              <a:gd name="T3" fmla="*/ 0 h 495"/>
              <a:gd name="T4" fmla="*/ 428426561 w 262"/>
              <a:gd name="T5" fmla="*/ 546872828 h 495"/>
              <a:gd name="T6" fmla="*/ 650200208 w 262"/>
              <a:gd name="T7" fmla="*/ 597275909 h 495"/>
              <a:gd name="T8" fmla="*/ 660280828 w 262"/>
              <a:gd name="T9" fmla="*/ 1247475845 h 495"/>
              <a:gd name="T10" fmla="*/ 231854366 w 262"/>
              <a:gd name="T11" fmla="*/ 884573666 h 495"/>
              <a:gd name="T12" fmla="*/ 0 w 262"/>
              <a:gd name="T13" fmla="*/ 493950387 h 495"/>
              <a:gd name="T14" fmla="*/ 0 w 262"/>
              <a:gd name="T15" fmla="*/ 493950387 h 495"/>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495"/>
              <a:gd name="T26" fmla="*/ 262 w 262"/>
              <a:gd name="T27" fmla="*/ 495 h 4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495">
                <a:moveTo>
                  <a:pt x="0" y="196"/>
                </a:moveTo>
                <a:lnTo>
                  <a:pt x="164" y="0"/>
                </a:lnTo>
                <a:lnTo>
                  <a:pt x="170" y="217"/>
                </a:lnTo>
                <a:lnTo>
                  <a:pt x="258" y="237"/>
                </a:lnTo>
                <a:lnTo>
                  <a:pt x="262" y="495"/>
                </a:lnTo>
                <a:lnTo>
                  <a:pt x="92" y="351"/>
                </a:lnTo>
                <a:lnTo>
                  <a:pt x="0" y="196"/>
                </a:lnTo>
                <a:close/>
              </a:path>
            </a:pathLst>
          </a:custGeom>
          <a:solidFill>
            <a:srgbClr val="8CBF8C"/>
          </a:solidFill>
          <a:ln w="9525">
            <a:noFill/>
            <a:round/>
            <a:headEnd/>
            <a:tailEnd/>
          </a:ln>
        </p:spPr>
        <p:txBody>
          <a:bodyPr/>
          <a:lstStyle/>
          <a:p>
            <a:endParaRPr lang="en-US"/>
          </a:p>
        </p:txBody>
      </p:sp>
      <p:sp>
        <p:nvSpPr>
          <p:cNvPr id="31751" name="Freeform 49"/>
          <p:cNvSpPr>
            <a:spLocks/>
          </p:cNvSpPr>
          <p:nvPr/>
        </p:nvSpPr>
        <p:spPr bwMode="auto">
          <a:xfrm>
            <a:off x="5829300" y="3900488"/>
            <a:ext cx="539750" cy="1057275"/>
          </a:xfrm>
          <a:custGeom>
            <a:avLst/>
            <a:gdLst>
              <a:gd name="T0" fmla="*/ 375504039 w 340"/>
              <a:gd name="T1" fmla="*/ 1678424241 h 666"/>
              <a:gd name="T2" fmla="*/ 390624971 w 340"/>
              <a:gd name="T3" fmla="*/ 1323082737 h 666"/>
              <a:gd name="T4" fmla="*/ 246975323 w 340"/>
              <a:gd name="T5" fmla="*/ 1066025306 h 666"/>
              <a:gd name="T6" fmla="*/ 0 w 340"/>
              <a:gd name="T7" fmla="*/ 803930541 h 666"/>
              <a:gd name="T8" fmla="*/ 50403119 w 340"/>
              <a:gd name="T9" fmla="*/ 143648109 h 666"/>
              <a:gd name="T10" fmla="*/ 453628161 w 340"/>
              <a:gd name="T11" fmla="*/ 0 h 666"/>
              <a:gd name="T12" fmla="*/ 829132101 w 340"/>
              <a:gd name="T13" fmla="*/ 25201559 h 666"/>
              <a:gd name="T14" fmla="*/ 856853214 w 340"/>
              <a:gd name="T15" fmla="*/ 572074664 h 666"/>
              <a:gd name="T16" fmla="*/ 700603384 w 340"/>
              <a:gd name="T17" fmla="*/ 1194554021 h 666"/>
              <a:gd name="T18" fmla="*/ 375504039 w 340"/>
              <a:gd name="T19" fmla="*/ 1678424241 h 666"/>
              <a:gd name="T20" fmla="*/ 375504039 w 340"/>
              <a:gd name="T21" fmla="*/ 1678424241 h 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0"/>
              <a:gd name="T34" fmla="*/ 0 h 666"/>
              <a:gd name="T35" fmla="*/ 340 w 340"/>
              <a:gd name="T36" fmla="*/ 666 h 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0" h="666">
                <a:moveTo>
                  <a:pt x="149" y="666"/>
                </a:moveTo>
                <a:lnTo>
                  <a:pt x="155" y="525"/>
                </a:lnTo>
                <a:lnTo>
                  <a:pt x="98" y="423"/>
                </a:lnTo>
                <a:lnTo>
                  <a:pt x="0" y="319"/>
                </a:lnTo>
                <a:lnTo>
                  <a:pt x="20" y="57"/>
                </a:lnTo>
                <a:lnTo>
                  <a:pt x="180" y="0"/>
                </a:lnTo>
                <a:lnTo>
                  <a:pt x="329" y="10"/>
                </a:lnTo>
                <a:lnTo>
                  <a:pt x="340" y="227"/>
                </a:lnTo>
                <a:lnTo>
                  <a:pt x="278" y="474"/>
                </a:lnTo>
                <a:lnTo>
                  <a:pt x="149" y="666"/>
                </a:lnTo>
                <a:close/>
              </a:path>
            </a:pathLst>
          </a:custGeom>
          <a:solidFill>
            <a:srgbClr val="8CBF8C"/>
          </a:solidFill>
          <a:ln w="9525">
            <a:noFill/>
            <a:round/>
            <a:headEnd/>
            <a:tailEnd/>
          </a:ln>
        </p:spPr>
        <p:txBody>
          <a:bodyPr/>
          <a:lstStyle/>
          <a:p>
            <a:endParaRPr lang="en-US"/>
          </a:p>
        </p:txBody>
      </p:sp>
      <p:sp>
        <p:nvSpPr>
          <p:cNvPr id="31752" name="Freeform 50"/>
          <p:cNvSpPr>
            <a:spLocks/>
          </p:cNvSpPr>
          <p:nvPr/>
        </p:nvSpPr>
        <p:spPr bwMode="auto">
          <a:xfrm>
            <a:off x="4248150" y="5375275"/>
            <a:ext cx="1008063" cy="254000"/>
          </a:xfrm>
          <a:custGeom>
            <a:avLst/>
            <a:gdLst>
              <a:gd name="T0" fmla="*/ 0 w 635"/>
              <a:gd name="T1" fmla="*/ 309978406 h 160"/>
              <a:gd name="T2" fmla="*/ 468749313 w 635"/>
              <a:gd name="T3" fmla="*/ 131048125 h 160"/>
              <a:gd name="T4" fmla="*/ 962700192 w 635"/>
              <a:gd name="T5" fmla="*/ 90725615 h 160"/>
              <a:gd name="T6" fmla="*/ 1600300588 w 635"/>
              <a:gd name="T7" fmla="*/ 0 h 160"/>
              <a:gd name="T8" fmla="*/ 1522174942 w 635"/>
              <a:gd name="T9" fmla="*/ 234373747 h 160"/>
              <a:gd name="T10" fmla="*/ 924898638 w 635"/>
              <a:gd name="T11" fmla="*/ 362902461 h 160"/>
              <a:gd name="T12" fmla="*/ 390625155 w 635"/>
              <a:gd name="T13" fmla="*/ 403224945 h 160"/>
              <a:gd name="T14" fmla="*/ 0 w 635"/>
              <a:gd name="T15" fmla="*/ 309978406 h 160"/>
              <a:gd name="T16" fmla="*/ 0 w 635"/>
              <a:gd name="T17" fmla="*/ 309978406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5"/>
              <a:gd name="T28" fmla="*/ 0 h 160"/>
              <a:gd name="T29" fmla="*/ 635 w 635"/>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5" h="160">
                <a:moveTo>
                  <a:pt x="0" y="123"/>
                </a:moveTo>
                <a:lnTo>
                  <a:pt x="186" y="52"/>
                </a:lnTo>
                <a:lnTo>
                  <a:pt x="382" y="36"/>
                </a:lnTo>
                <a:lnTo>
                  <a:pt x="635" y="0"/>
                </a:lnTo>
                <a:lnTo>
                  <a:pt x="604" y="93"/>
                </a:lnTo>
                <a:lnTo>
                  <a:pt x="367" y="144"/>
                </a:lnTo>
                <a:lnTo>
                  <a:pt x="155" y="160"/>
                </a:lnTo>
                <a:lnTo>
                  <a:pt x="0" y="123"/>
                </a:lnTo>
                <a:close/>
              </a:path>
            </a:pathLst>
          </a:custGeom>
          <a:solidFill>
            <a:srgbClr val="FFFFFF"/>
          </a:solidFill>
          <a:ln w="9525">
            <a:noFill/>
            <a:round/>
            <a:headEnd/>
            <a:tailEnd/>
          </a:ln>
        </p:spPr>
        <p:txBody>
          <a:bodyPr/>
          <a:lstStyle/>
          <a:p>
            <a:endParaRPr lang="en-US"/>
          </a:p>
        </p:txBody>
      </p:sp>
      <p:sp>
        <p:nvSpPr>
          <p:cNvPr id="31753" name="Freeform 51"/>
          <p:cNvSpPr>
            <a:spLocks/>
          </p:cNvSpPr>
          <p:nvPr/>
        </p:nvSpPr>
        <p:spPr bwMode="auto">
          <a:xfrm>
            <a:off x="2847975" y="3505200"/>
            <a:ext cx="261938" cy="525463"/>
          </a:xfrm>
          <a:custGeom>
            <a:avLst/>
            <a:gdLst>
              <a:gd name="T0" fmla="*/ 196572540 w 165"/>
              <a:gd name="T1" fmla="*/ 0 h 331"/>
              <a:gd name="T2" fmla="*/ 415827314 w 165"/>
              <a:gd name="T3" fmla="*/ 168851411 h 331"/>
              <a:gd name="T4" fmla="*/ 312499955 w 165"/>
              <a:gd name="T5" fmla="*/ 637600895 h 331"/>
              <a:gd name="T6" fmla="*/ 0 w 165"/>
              <a:gd name="T7" fmla="*/ 834173395 h 331"/>
              <a:gd name="T8" fmla="*/ 196572540 w 165"/>
              <a:gd name="T9" fmla="*/ 0 h 331"/>
              <a:gd name="T10" fmla="*/ 196572540 w 165"/>
              <a:gd name="T11" fmla="*/ 0 h 331"/>
              <a:gd name="T12" fmla="*/ 0 60000 65536"/>
              <a:gd name="T13" fmla="*/ 0 60000 65536"/>
              <a:gd name="T14" fmla="*/ 0 60000 65536"/>
              <a:gd name="T15" fmla="*/ 0 60000 65536"/>
              <a:gd name="T16" fmla="*/ 0 60000 65536"/>
              <a:gd name="T17" fmla="*/ 0 60000 65536"/>
              <a:gd name="T18" fmla="*/ 0 w 165"/>
              <a:gd name="T19" fmla="*/ 0 h 331"/>
              <a:gd name="T20" fmla="*/ 165 w 165"/>
              <a:gd name="T21" fmla="*/ 331 h 331"/>
            </a:gdLst>
            <a:ahLst/>
            <a:cxnLst>
              <a:cxn ang="T12">
                <a:pos x="T0" y="T1"/>
              </a:cxn>
              <a:cxn ang="T13">
                <a:pos x="T2" y="T3"/>
              </a:cxn>
              <a:cxn ang="T14">
                <a:pos x="T4" y="T5"/>
              </a:cxn>
              <a:cxn ang="T15">
                <a:pos x="T6" y="T7"/>
              </a:cxn>
              <a:cxn ang="T16">
                <a:pos x="T8" y="T9"/>
              </a:cxn>
              <a:cxn ang="T17">
                <a:pos x="T10" y="T11"/>
              </a:cxn>
            </a:cxnLst>
            <a:rect l="T18" t="T19" r="T20" b="T21"/>
            <a:pathLst>
              <a:path w="165" h="331">
                <a:moveTo>
                  <a:pt x="78" y="0"/>
                </a:moveTo>
                <a:lnTo>
                  <a:pt x="165" y="67"/>
                </a:lnTo>
                <a:lnTo>
                  <a:pt x="124" y="253"/>
                </a:lnTo>
                <a:lnTo>
                  <a:pt x="0" y="331"/>
                </a:lnTo>
                <a:lnTo>
                  <a:pt x="78" y="0"/>
                </a:lnTo>
                <a:close/>
              </a:path>
            </a:pathLst>
          </a:custGeom>
          <a:solidFill>
            <a:srgbClr val="8CBF8C"/>
          </a:solidFill>
          <a:ln w="9525">
            <a:noFill/>
            <a:round/>
            <a:headEnd/>
            <a:tailEnd/>
          </a:ln>
        </p:spPr>
        <p:txBody>
          <a:bodyPr/>
          <a:lstStyle/>
          <a:p>
            <a:endParaRPr lang="en-US"/>
          </a:p>
        </p:txBody>
      </p:sp>
      <p:sp>
        <p:nvSpPr>
          <p:cNvPr id="31754" name="Freeform 52"/>
          <p:cNvSpPr>
            <a:spLocks/>
          </p:cNvSpPr>
          <p:nvPr/>
        </p:nvSpPr>
        <p:spPr bwMode="auto">
          <a:xfrm>
            <a:off x="4314825" y="3990975"/>
            <a:ext cx="1219200" cy="1392238"/>
          </a:xfrm>
          <a:custGeom>
            <a:avLst/>
            <a:gdLst>
              <a:gd name="T0" fmla="*/ 531752204 w 768"/>
              <a:gd name="T1" fmla="*/ 2106851589 h 877"/>
              <a:gd name="T2" fmla="*/ 403224971 w 768"/>
              <a:gd name="T3" fmla="*/ 1585179600 h 877"/>
              <a:gd name="T4" fmla="*/ 441028196 w 768"/>
              <a:gd name="T5" fmla="*/ 1272680200 h 877"/>
              <a:gd name="T6" fmla="*/ 0 w 768"/>
              <a:gd name="T7" fmla="*/ 962700162 h 877"/>
              <a:gd name="T8" fmla="*/ 63003117 w 768"/>
              <a:gd name="T9" fmla="*/ 647681201 h 877"/>
              <a:gd name="T10" fmla="*/ 141128755 w 768"/>
              <a:gd name="T11" fmla="*/ 388104193 h 877"/>
              <a:gd name="T12" fmla="*/ 597276246 w 768"/>
              <a:gd name="T13" fmla="*/ 166330376 h 877"/>
              <a:gd name="T14" fmla="*/ 1129030038 w 768"/>
              <a:gd name="T15" fmla="*/ 0 h 877"/>
              <a:gd name="T16" fmla="*/ 1469251817 w 768"/>
              <a:gd name="T17" fmla="*/ 25201571 h 877"/>
              <a:gd name="T18" fmla="*/ 1910278624 w 768"/>
              <a:gd name="T19" fmla="*/ 194052890 h 877"/>
              <a:gd name="T20" fmla="*/ 1935480178 w 768"/>
              <a:gd name="T21" fmla="*/ 572076507 h 877"/>
              <a:gd name="T22" fmla="*/ 1844754582 w 768"/>
              <a:gd name="T23" fmla="*/ 1209675495 h 877"/>
              <a:gd name="T24" fmla="*/ 1532254910 w 768"/>
              <a:gd name="T25" fmla="*/ 1313002703 h 877"/>
              <a:gd name="T26" fmla="*/ 1388606843 w 768"/>
              <a:gd name="T27" fmla="*/ 1313002703 h 877"/>
              <a:gd name="T28" fmla="*/ 1053425375 w 768"/>
              <a:gd name="T29" fmla="*/ 1481852392 h 877"/>
              <a:gd name="T30" fmla="*/ 922377291 w 768"/>
              <a:gd name="T31" fmla="*/ 1741429697 h 877"/>
              <a:gd name="T32" fmla="*/ 871974182 w 768"/>
              <a:gd name="T33" fmla="*/ 1950601889 h 877"/>
              <a:gd name="T34" fmla="*/ 572074692 w 768"/>
              <a:gd name="T35" fmla="*/ 2147483647 h 877"/>
              <a:gd name="T36" fmla="*/ 531752204 w 768"/>
              <a:gd name="T37" fmla="*/ 2106851589 h 877"/>
              <a:gd name="T38" fmla="*/ 531752204 w 768"/>
              <a:gd name="T39" fmla="*/ 2106851589 h 8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8"/>
              <a:gd name="T61" fmla="*/ 0 h 877"/>
              <a:gd name="T62" fmla="*/ 768 w 768"/>
              <a:gd name="T63" fmla="*/ 877 h 8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8" h="877">
                <a:moveTo>
                  <a:pt x="211" y="836"/>
                </a:moveTo>
                <a:lnTo>
                  <a:pt x="160" y="629"/>
                </a:lnTo>
                <a:lnTo>
                  <a:pt x="175" y="505"/>
                </a:lnTo>
                <a:lnTo>
                  <a:pt x="0" y="382"/>
                </a:lnTo>
                <a:lnTo>
                  <a:pt x="25" y="257"/>
                </a:lnTo>
                <a:lnTo>
                  <a:pt x="56" y="154"/>
                </a:lnTo>
                <a:lnTo>
                  <a:pt x="237" y="66"/>
                </a:lnTo>
                <a:lnTo>
                  <a:pt x="448" y="0"/>
                </a:lnTo>
                <a:lnTo>
                  <a:pt x="583" y="10"/>
                </a:lnTo>
                <a:lnTo>
                  <a:pt x="758" y="77"/>
                </a:lnTo>
                <a:lnTo>
                  <a:pt x="768" y="227"/>
                </a:lnTo>
                <a:lnTo>
                  <a:pt x="732" y="480"/>
                </a:lnTo>
                <a:lnTo>
                  <a:pt x="608" y="521"/>
                </a:lnTo>
                <a:lnTo>
                  <a:pt x="551" y="521"/>
                </a:lnTo>
                <a:lnTo>
                  <a:pt x="418" y="588"/>
                </a:lnTo>
                <a:lnTo>
                  <a:pt x="366" y="691"/>
                </a:lnTo>
                <a:lnTo>
                  <a:pt x="346" y="774"/>
                </a:lnTo>
                <a:lnTo>
                  <a:pt x="227" y="877"/>
                </a:lnTo>
                <a:lnTo>
                  <a:pt x="211" y="836"/>
                </a:lnTo>
                <a:close/>
              </a:path>
            </a:pathLst>
          </a:custGeom>
          <a:solidFill>
            <a:srgbClr val="8CBF8C"/>
          </a:solidFill>
          <a:ln w="9525">
            <a:noFill/>
            <a:round/>
            <a:headEnd/>
            <a:tailEnd/>
          </a:ln>
        </p:spPr>
        <p:txBody>
          <a:bodyPr/>
          <a:lstStyle/>
          <a:p>
            <a:endParaRPr lang="en-US"/>
          </a:p>
        </p:txBody>
      </p:sp>
      <p:sp>
        <p:nvSpPr>
          <p:cNvPr id="31755" name="Freeform 53"/>
          <p:cNvSpPr>
            <a:spLocks/>
          </p:cNvSpPr>
          <p:nvPr/>
        </p:nvSpPr>
        <p:spPr bwMode="auto">
          <a:xfrm>
            <a:off x="3830638" y="3776663"/>
            <a:ext cx="762000" cy="441325"/>
          </a:xfrm>
          <a:custGeom>
            <a:avLst/>
            <a:gdLst>
              <a:gd name="T0" fmla="*/ 0 w 480"/>
              <a:gd name="T1" fmla="*/ 93244971 h 278"/>
              <a:gd name="T2" fmla="*/ 209173809 w 480"/>
              <a:gd name="T3" fmla="*/ 312499337 h 278"/>
              <a:gd name="T4" fmla="*/ 340221900 w 480"/>
              <a:gd name="T5" fmla="*/ 428426573 h 278"/>
              <a:gd name="T6" fmla="*/ 987901396 w 480"/>
              <a:gd name="T7" fmla="*/ 700603328 h 278"/>
              <a:gd name="T8" fmla="*/ 1209675089 w 480"/>
              <a:gd name="T9" fmla="*/ 612397105 h 278"/>
              <a:gd name="T10" fmla="*/ 1118949487 w 480"/>
              <a:gd name="T11" fmla="*/ 546873071 h 278"/>
              <a:gd name="T12" fmla="*/ 1156752615 w 480"/>
              <a:gd name="T13" fmla="*/ 259575285 h 278"/>
              <a:gd name="T14" fmla="*/ 975301411 w 480"/>
              <a:gd name="T15" fmla="*/ 156249668 h 278"/>
              <a:gd name="T16" fmla="*/ 781248437 w 480"/>
              <a:gd name="T17" fmla="*/ 350302458 h 278"/>
              <a:gd name="T18" fmla="*/ 572076315 w 480"/>
              <a:gd name="T19" fmla="*/ 246975303 h 278"/>
              <a:gd name="T20" fmla="*/ 624998789 w 480"/>
              <a:gd name="T21" fmla="*/ 0 h 278"/>
              <a:gd name="T22" fmla="*/ 0 w 480"/>
              <a:gd name="T23" fmla="*/ 93244971 h 278"/>
              <a:gd name="T24" fmla="*/ 0 w 480"/>
              <a:gd name="T25" fmla="*/ 93244971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278"/>
              <a:gd name="T41" fmla="*/ 480 w 480"/>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278">
                <a:moveTo>
                  <a:pt x="0" y="37"/>
                </a:moveTo>
                <a:lnTo>
                  <a:pt x="83" y="124"/>
                </a:lnTo>
                <a:lnTo>
                  <a:pt x="135" y="170"/>
                </a:lnTo>
                <a:lnTo>
                  <a:pt x="392" y="278"/>
                </a:lnTo>
                <a:lnTo>
                  <a:pt x="480" y="243"/>
                </a:lnTo>
                <a:lnTo>
                  <a:pt x="444" y="217"/>
                </a:lnTo>
                <a:lnTo>
                  <a:pt x="459" y="103"/>
                </a:lnTo>
                <a:lnTo>
                  <a:pt x="387" y="62"/>
                </a:lnTo>
                <a:lnTo>
                  <a:pt x="310" y="139"/>
                </a:lnTo>
                <a:lnTo>
                  <a:pt x="227" y="98"/>
                </a:lnTo>
                <a:lnTo>
                  <a:pt x="248" y="0"/>
                </a:lnTo>
                <a:lnTo>
                  <a:pt x="0" y="37"/>
                </a:lnTo>
                <a:close/>
              </a:path>
            </a:pathLst>
          </a:custGeom>
          <a:solidFill>
            <a:srgbClr val="8CBF8C"/>
          </a:solidFill>
          <a:ln w="9525">
            <a:noFill/>
            <a:round/>
            <a:headEnd/>
            <a:tailEnd/>
          </a:ln>
        </p:spPr>
        <p:txBody>
          <a:bodyPr/>
          <a:lstStyle/>
          <a:p>
            <a:endParaRPr lang="en-US"/>
          </a:p>
        </p:txBody>
      </p:sp>
      <p:sp>
        <p:nvSpPr>
          <p:cNvPr id="31756" name="Freeform 54"/>
          <p:cNvSpPr>
            <a:spLocks/>
          </p:cNvSpPr>
          <p:nvPr/>
        </p:nvSpPr>
        <p:spPr bwMode="auto">
          <a:xfrm>
            <a:off x="4133850" y="2605088"/>
            <a:ext cx="401638" cy="130175"/>
          </a:xfrm>
          <a:custGeom>
            <a:avLst/>
            <a:gdLst>
              <a:gd name="T0" fmla="*/ 0 w 253"/>
              <a:gd name="T1" fmla="*/ 37801548 h 82"/>
              <a:gd name="T2" fmla="*/ 453628779 w 253"/>
              <a:gd name="T3" fmla="*/ 0 h 82"/>
              <a:gd name="T4" fmla="*/ 637601163 w 253"/>
              <a:gd name="T5" fmla="*/ 37801548 h 82"/>
              <a:gd name="T6" fmla="*/ 546875447 w 253"/>
              <a:gd name="T7" fmla="*/ 206652785 h 82"/>
              <a:gd name="T8" fmla="*/ 272177247 w 253"/>
              <a:gd name="T9" fmla="*/ 131048126 h 82"/>
              <a:gd name="T10" fmla="*/ 90725741 w 253"/>
              <a:gd name="T11" fmla="*/ 141128747 h 82"/>
              <a:gd name="T12" fmla="*/ 0 w 253"/>
              <a:gd name="T13" fmla="*/ 37801548 h 82"/>
              <a:gd name="T14" fmla="*/ 0 w 253"/>
              <a:gd name="T15" fmla="*/ 37801548 h 82"/>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82"/>
              <a:gd name="T26" fmla="*/ 253 w 253"/>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82">
                <a:moveTo>
                  <a:pt x="0" y="15"/>
                </a:moveTo>
                <a:lnTo>
                  <a:pt x="180" y="0"/>
                </a:lnTo>
                <a:lnTo>
                  <a:pt x="253" y="15"/>
                </a:lnTo>
                <a:lnTo>
                  <a:pt x="217" y="82"/>
                </a:lnTo>
                <a:lnTo>
                  <a:pt x="108" y="52"/>
                </a:lnTo>
                <a:lnTo>
                  <a:pt x="36" y="56"/>
                </a:lnTo>
                <a:lnTo>
                  <a:pt x="0" y="15"/>
                </a:lnTo>
                <a:close/>
              </a:path>
            </a:pathLst>
          </a:custGeom>
          <a:solidFill>
            <a:srgbClr val="8CBF8C"/>
          </a:solidFill>
          <a:ln w="9525">
            <a:noFill/>
            <a:round/>
            <a:headEnd/>
            <a:tailEnd/>
          </a:ln>
        </p:spPr>
        <p:txBody>
          <a:bodyPr/>
          <a:lstStyle/>
          <a:p>
            <a:endParaRPr lang="en-US"/>
          </a:p>
        </p:txBody>
      </p:sp>
      <p:sp>
        <p:nvSpPr>
          <p:cNvPr id="31757" name="Freeform 55"/>
          <p:cNvSpPr>
            <a:spLocks/>
          </p:cNvSpPr>
          <p:nvPr/>
        </p:nvSpPr>
        <p:spPr bwMode="auto">
          <a:xfrm>
            <a:off x="3584575" y="2760663"/>
            <a:ext cx="1679575" cy="1295400"/>
          </a:xfrm>
          <a:custGeom>
            <a:avLst/>
            <a:gdLst>
              <a:gd name="T0" fmla="*/ 897175608 w 1058"/>
              <a:gd name="T1" fmla="*/ 37801551 h 816"/>
              <a:gd name="T2" fmla="*/ 509071526 w 1058"/>
              <a:gd name="T3" fmla="*/ 194052817 h 816"/>
              <a:gd name="T4" fmla="*/ 403224913 w 1058"/>
              <a:gd name="T5" fmla="*/ 428426633 h 816"/>
              <a:gd name="T6" fmla="*/ 0 w 1058"/>
              <a:gd name="T7" fmla="*/ 856853266 h 816"/>
              <a:gd name="T8" fmla="*/ 27720925 w 1058"/>
              <a:gd name="T9" fmla="*/ 1118949437 h 816"/>
              <a:gd name="T10" fmla="*/ 0 w 1058"/>
              <a:gd name="T11" fmla="*/ 1406247164 h 816"/>
              <a:gd name="T12" fmla="*/ 131048114 w 1058"/>
              <a:gd name="T13" fmla="*/ 1756549968 h 816"/>
              <a:gd name="T14" fmla="*/ 315018691 w 1058"/>
              <a:gd name="T15" fmla="*/ 2056447678 h 816"/>
              <a:gd name="T16" fmla="*/ 365421793 w 1058"/>
              <a:gd name="T17" fmla="*/ 1716227480 h 816"/>
              <a:gd name="T18" fmla="*/ 599797109 w 1058"/>
              <a:gd name="T19" fmla="*/ 1963202719 h 816"/>
              <a:gd name="T20" fmla="*/ 990420552 w 1058"/>
              <a:gd name="T21" fmla="*/ 1675904992 h 816"/>
              <a:gd name="T22" fmla="*/ 1378524436 w 1058"/>
              <a:gd name="T23" fmla="*/ 1459171223 h 816"/>
              <a:gd name="T24" fmla="*/ 1612899653 w 1058"/>
              <a:gd name="T25" fmla="*/ 1406247164 h 816"/>
              <a:gd name="T26" fmla="*/ 1743948114 w 1058"/>
              <a:gd name="T27" fmla="*/ 1741429035 h 816"/>
              <a:gd name="T28" fmla="*/ 1872475230 w 1058"/>
              <a:gd name="T29" fmla="*/ 1406247164 h 816"/>
              <a:gd name="T30" fmla="*/ 2041326414 w 1058"/>
              <a:gd name="T31" fmla="*/ 1325602188 h 816"/>
              <a:gd name="T32" fmla="*/ 2147483647 w 1058"/>
              <a:gd name="T33" fmla="*/ 1066025378 h 816"/>
              <a:gd name="T34" fmla="*/ 2147483647 w 1058"/>
              <a:gd name="T35" fmla="*/ 703124376 h 816"/>
              <a:gd name="T36" fmla="*/ 2147483647 w 1058"/>
              <a:gd name="T37" fmla="*/ 506552247 h 816"/>
              <a:gd name="T38" fmla="*/ 2031245794 w 1058"/>
              <a:gd name="T39" fmla="*/ 856853266 h 816"/>
              <a:gd name="T40" fmla="*/ 2147483647 w 1058"/>
              <a:gd name="T41" fmla="*/ 521671592 h 816"/>
              <a:gd name="T42" fmla="*/ 2147483647 w 1058"/>
              <a:gd name="T43" fmla="*/ 219254421 h 816"/>
              <a:gd name="T44" fmla="*/ 2147483647 w 1058"/>
              <a:gd name="T45" fmla="*/ 0 h 816"/>
              <a:gd name="T46" fmla="*/ 1963200813 w 1058"/>
              <a:gd name="T47" fmla="*/ 103327194 h 816"/>
              <a:gd name="T48" fmla="*/ 1680943443 w 1058"/>
              <a:gd name="T49" fmla="*/ 403224979 h 816"/>
              <a:gd name="T50" fmla="*/ 1691024063 w 1058"/>
              <a:gd name="T51" fmla="*/ 743446864 h 816"/>
              <a:gd name="T52" fmla="*/ 1562496551 w 1058"/>
              <a:gd name="T53" fmla="*/ 778729040 h 816"/>
              <a:gd name="T54" fmla="*/ 1459169398 w 1058"/>
              <a:gd name="T55" fmla="*/ 572074702 h 816"/>
              <a:gd name="T56" fmla="*/ 1171871719 w 1058"/>
              <a:gd name="T57" fmla="*/ 572074702 h 816"/>
              <a:gd name="T58" fmla="*/ 1134070186 w 1058"/>
              <a:gd name="T59" fmla="*/ 428426633 h 816"/>
              <a:gd name="T60" fmla="*/ 1197073269 w 1058"/>
              <a:gd name="T61" fmla="*/ 156249690 h 816"/>
              <a:gd name="T62" fmla="*/ 1134070186 w 1058"/>
              <a:gd name="T63" fmla="*/ 78124051 h 816"/>
              <a:gd name="T64" fmla="*/ 897175608 w 1058"/>
              <a:gd name="T65" fmla="*/ 37801551 h 816"/>
              <a:gd name="T66" fmla="*/ 897175608 w 1058"/>
              <a:gd name="T67" fmla="*/ 37801551 h 8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8"/>
              <a:gd name="T103" fmla="*/ 0 h 816"/>
              <a:gd name="T104" fmla="*/ 1058 w 1058"/>
              <a:gd name="T105" fmla="*/ 816 h 8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8" h="816">
                <a:moveTo>
                  <a:pt x="356" y="15"/>
                </a:moveTo>
                <a:lnTo>
                  <a:pt x="202" y="77"/>
                </a:lnTo>
                <a:lnTo>
                  <a:pt x="160" y="170"/>
                </a:lnTo>
                <a:lnTo>
                  <a:pt x="0" y="340"/>
                </a:lnTo>
                <a:lnTo>
                  <a:pt x="11" y="444"/>
                </a:lnTo>
                <a:lnTo>
                  <a:pt x="0" y="558"/>
                </a:lnTo>
                <a:lnTo>
                  <a:pt x="52" y="697"/>
                </a:lnTo>
                <a:lnTo>
                  <a:pt x="125" y="816"/>
                </a:lnTo>
                <a:lnTo>
                  <a:pt x="145" y="681"/>
                </a:lnTo>
                <a:lnTo>
                  <a:pt x="238" y="779"/>
                </a:lnTo>
                <a:lnTo>
                  <a:pt x="393" y="665"/>
                </a:lnTo>
                <a:lnTo>
                  <a:pt x="547" y="579"/>
                </a:lnTo>
                <a:lnTo>
                  <a:pt x="640" y="558"/>
                </a:lnTo>
                <a:lnTo>
                  <a:pt x="692" y="691"/>
                </a:lnTo>
                <a:lnTo>
                  <a:pt x="743" y="558"/>
                </a:lnTo>
                <a:lnTo>
                  <a:pt x="810" y="526"/>
                </a:lnTo>
                <a:lnTo>
                  <a:pt x="903" y="423"/>
                </a:lnTo>
                <a:lnTo>
                  <a:pt x="1058" y="279"/>
                </a:lnTo>
                <a:lnTo>
                  <a:pt x="1022" y="201"/>
                </a:lnTo>
                <a:lnTo>
                  <a:pt x="806" y="340"/>
                </a:lnTo>
                <a:lnTo>
                  <a:pt x="878" y="207"/>
                </a:lnTo>
                <a:lnTo>
                  <a:pt x="1027" y="87"/>
                </a:lnTo>
                <a:lnTo>
                  <a:pt x="898" y="0"/>
                </a:lnTo>
                <a:lnTo>
                  <a:pt x="779" y="41"/>
                </a:lnTo>
                <a:lnTo>
                  <a:pt x="667" y="160"/>
                </a:lnTo>
                <a:lnTo>
                  <a:pt x="671" y="295"/>
                </a:lnTo>
                <a:lnTo>
                  <a:pt x="620" y="309"/>
                </a:lnTo>
                <a:lnTo>
                  <a:pt x="579" y="227"/>
                </a:lnTo>
                <a:lnTo>
                  <a:pt x="465" y="227"/>
                </a:lnTo>
                <a:lnTo>
                  <a:pt x="450" y="170"/>
                </a:lnTo>
                <a:lnTo>
                  <a:pt x="475" y="62"/>
                </a:lnTo>
                <a:lnTo>
                  <a:pt x="450" y="31"/>
                </a:lnTo>
                <a:lnTo>
                  <a:pt x="356" y="15"/>
                </a:lnTo>
                <a:close/>
              </a:path>
            </a:pathLst>
          </a:custGeom>
          <a:solidFill>
            <a:srgbClr val="66997F"/>
          </a:solidFill>
          <a:ln w="9525">
            <a:noFill/>
            <a:round/>
            <a:headEnd/>
            <a:tailEnd/>
          </a:ln>
        </p:spPr>
        <p:txBody>
          <a:bodyPr/>
          <a:lstStyle/>
          <a:p>
            <a:endParaRPr lang="en-US"/>
          </a:p>
        </p:txBody>
      </p:sp>
      <p:sp>
        <p:nvSpPr>
          <p:cNvPr id="31758" name="Freeform 56"/>
          <p:cNvSpPr>
            <a:spLocks/>
          </p:cNvSpPr>
          <p:nvPr/>
        </p:nvSpPr>
        <p:spPr bwMode="auto">
          <a:xfrm>
            <a:off x="2811463" y="2436813"/>
            <a:ext cx="3513137" cy="3233737"/>
          </a:xfrm>
          <a:custGeom>
            <a:avLst/>
            <a:gdLst>
              <a:gd name="T0" fmla="*/ 2147483647 w 2213"/>
              <a:gd name="T1" fmla="*/ 0 h 2037"/>
              <a:gd name="T2" fmla="*/ 1615418817 w 2213"/>
              <a:gd name="T3" fmla="*/ 176410918 h 2037"/>
              <a:gd name="T4" fmla="*/ 1078626642 w 2213"/>
              <a:gd name="T5" fmla="*/ 476308748 h 2037"/>
              <a:gd name="T6" fmla="*/ 526711754 w 2213"/>
              <a:gd name="T7" fmla="*/ 1018143120 h 2037"/>
              <a:gd name="T8" fmla="*/ 214212462 w 2213"/>
              <a:gd name="T9" fmla="*/ 1554936984 h 2037"/>
              <a:gd name="T10" fmla="*/ 12599983 w 2213"/>
              <a:gd name="T11" fmla="*/ 2147483647 h 2037"/>
              <a:gd name="T12" fmla="*/ 37801540 w 2213"/>
              <a:gd name="T13" fmla="*/ 2147483647 h 2037"/>
              <a:gd name="T14" fmla="*/ 304938034 w 2213"/>
              <a:gd name="T15" fmla="*/ 2147483647 h 2037"/>
              <a:gd name="T16" fmla="*/ 758565993 w 2213"/>
              <a:gd name="T17" fmla="*/ 2147483647 h 2037"/>
              <a:gd name="T18" fmla="*/ 1391125835 w 2213"/>
              <a:gd name="T19" fmla="*/ 2147483647 h 2037"/>
              <a:gd name="T20" fmla="*/ 2147483647 w 2213"/>
              <a:gd name="T21" fmla="*/ 2147483647 h 2037"/>
              <a:gd name="T22" fmla="*/ 2147483647 w 2213"/>
              <a:gd name="T23" fmla="*/ 2147483647 h 2037"/>
              <a:gd name="T24" fmla="*/ 2147483647 w 2213"/>
              <a:gd name="T25" fmla="*/ 2147483647 h 2037"/>
              <a:gd name="T26" fmla="*/ 2147483647 w 2213"/>
              <a:gd name="T27" fmla="*/ 2147483647 h 2037"/>
              <a:gd name="T28" fmla="*/ 2147483647 w 2213"/>
              <a:gd name="T29" fmla="*/ 2147483647 h 2037"/>
              <a:gd name="T30" fmla="*/ 2147483647 w 2213"/>
              <a:gd name="T31" fmla="*/ 2147483647 h 2037"/>
              <a:gd name="T32" fmla="*/ 2147483647 w 2213"/>
              <a:gd name="T33" fmla="*/ 2147483647 h 2037"/>
              <a:gd name="T34" fmla="*/ 2147483647 w 2213"/>
              <a:gd name="T35" fmla="*/ 2147483647 h 2037"/>
              <a:gd name="T36" fmla="*/ 2147483647 w 2213"/>
              <a:gd name="T37" fmla="*/ 2147483647 h 2037"/>
              <a:gd name="T38" fmla="*/ 2147483647 w 2213"/>
              <a:gd name="T39" fmla="*/ 2147483647 h 2037"/>
              <a:gd name="T40" fmla="*/ 2147483647 w 2213"/>
              <a:gd name="T41" fmla="*/ 2147483647 h 2037"/>
              <a:gd name="T42" fmla="*/ 2147483647 w 2213"/>
              <a:gd name="T43" fmla="*/ 2147483647 h 2037"/>
              <a:gd name="T44" fmla="*/ 2147483647 w 2213"/>
              <a:gd name="T45" fmla="*/ 2147483647 h 2037"/>
              <a:gd name="T46" fmla="*/ 2147483647 w 2213"/>
              <a:gd name="T47" fmla="*/ 2147483647 h 2037"/>
              <a:gd name="T48" fmla="*/ 2147483647 w 2213"/>
              <a:gd name="T49" fmla="*/ 2147483647 h 2037"/>
              <a:gd name="T50" fmla="*/ 1567536670 w 2213"/>
              <a:gd name="T51" fmla="*/ 2147483647 h 2037"/>
              <a:gd name="T52" fmla="*/ 1015621979 w 2213"/>
              <a:gd name="T53" fmla="*/ 2147483647 h 2037"/>
              <a:gd name="T54" fmla="*/ 438507130 w 2213"/>
              <a:gd name="T55" fmla="*/ 2147483647 h 2037"/>
              <a:gd name="T56" fmla="*/ 214212462 w 2213"/>
              <a:gd name="T57" fmla="*/ 2147483647 h 2037"/>
              <a:gd name="T58" fmla="*/ 148688388 w 2213"/>
              <a:gd name="T59" fmla="*/ 2147483647 h 2037"/>
              <a:gd name="T60" fmla="*/ 249494629 w 2213"/>
              <a:gd name="T61" fmla="*/ 1958160634 h 2037"/>
              <a:gd name="T62" fmla="*/ 602316397 w 2213"/>
              <a:gd name="T63" fmla="*/ 1204634609 h 2037"/>
              <a:gd name="T64" fmla="*/ 1053425095 w 2213"/>
              <a:gd name="T65" fmla="*/ 690522739 h 2037"/>
              <a:gd name="T66" fmla="*/ 1728826972 w 2213"/>
              <a:gd name="T67" fmla="*/ 289817160 h 2037"/>
              <a:gd name="T68" fmla="*/ 2147483647 w 2213"/>
              <a:gd name="T69" fmla="*/ 100806235 h 2037"/>
              <a:gd name="T70" fmla="*/ 2147483647 w 2213"/>
              <a:gd name="T71" fmla="*/ 37801547 h 20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3"/>
              <a:gd name="T109" fmla="*/ 0 h 2037"/>
              <a:gd name="T110" fmla="*/ 2213 w 2213"/>
              <a:gd name="T111" fmla="*/ 2037 h 20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3" h="2037">
                <a:moveTo>
                  <a:pt x="1149" y="15"/>
                </a:moveTo>
                <a:lnTo>
                  <a:pt x="980" y="0"/>
                </a:lnTo>
                <a:lnTo>
                  <a:pt x="801" y="25"/>
                </a:lnTo>
                <a:lnTo>
                  <a:pt x="641" y="70"/>
                </a:lnTo>
                <a:lnTo>
                  <a:pt x="532" y="120"/>
                </a:lnTo>
                <a:lnTo>
                  <a:pt x="428" y="189"/>
                </a:lnTo>
                <a:lnTo>
                  <a:pt x="323" y="274"/>
                </a:lnTo>
                <a:lnTo>
                  <a:pt x="209" y="404"/>
                </a:lnTo>
                <a:lnTo>
                  <a:pt x="144" y="493"/>
                </a:lnTo>
                <a:lnTo>
                  <a:pt x="85" y="617"/>
                </a:lnTo>
                <a:lnTo>
                  <a:pt x="34" y="728"/>
                </a:lnTo>
                <a:lnTo>
                  <a:pt x="5" y="877"/>
                </a:lnTo>
                <a:lnTo>
                  <a:pt x="0" y="1021"/>
                </a:lnTo>
                <a:lnTo>
                  <a:pt x="15" y="1191"/>
                </a:lnTo>
                <a:lnTo>
                  <a:pt x="64" y="1345"/>
                </a:lnTo>
                <a:lnTo>
                  <a:pt x="121" y="1494"/>
                </a:lnTo>
                <a:lnTo>
                  <a:pt x="199" y="1608"/>
                </a:lnTo>
                <a:lnTo>
                  <a:pt x="301" y="1721"/>
                </a:lnTo>
                <a:lnTo>
                  <a:pt x="410" y="1815"/>
                </a:lnTo>
                <a:lnTo>
                  <a:pt x="552" y="1903"/>
                </a:lnTo>
                <a:lnTo>
                  <a:pt x="696" y="1957"/>
                </a:lnTo>
                <a:lnTo>
                  <a:pt x="860" y="2002"/>
                </a:lnTo>
                <a:lnTo>
                  <a:pt x="1039" y="2031"/>
                </a:lnTo>
                <a:lnTo>
                  <a:pt x="1204" y="2037"/>
                </a:lnTo>
                <a:lnTo>
                  <a:pt x="1373" y="2017"/>
                </a:lnTo>
                <a:lnTo>
                  <a:pt x="1571" y="1970"/>
                </a:lnTo>
                <a:lnTo>
                  <a:pt x="1701" y="1922"/>
                </a:lnTo>
                <a:lnTo>
                  <a:pt x="1860" y="1823"/>
                </a:lnTo>
                <a:lnTo>
                  <a:pt x="1999" y="1709"/>
                </a:lnTo>
                <a:lnTo>
                  <a:pt x="2074" y="1619"/>
                </a:lnTo>
                <a:lnTo>
                  <a:pt x="2169" y="1465"/>
                </a:lnTo>
                <a:lnTo>
                  <a:pt x="2208" y="1345"/>
                </a:lnTo>
                <a:lnTo>
                  <a:pt x="2213" y="1265"/>
                </a:lnTo>
                <a:lnTo>
                  <a:pt x="2184" y="1215"/>
                </a:lnTo>
                <a:lnTo>
                  <a:pt x="2169" y="1300"/>
                </a:lnTo>
                <a:lnTo>
                  <a:pt x="2144" y="1385"/>
                </a:lnTo>
                <a:lnTo>
                  <a:pt x="2083" y="1484"/>
                </a:lnTo>
                <a:lnTo>
                  <a:pt x="2074" y="1414"/>
                </a:lnTo>
                <a:lnTo>
                  <a:pt x="2034" y="1425"/>
                </a:lnTo>
                <a:lnTo>
                  <a:pt x="2039" y="1489"/>
                </a:lnTo>
                <a:lnTo>
                  <a:pt x="2044" y="1554"/>
                </a:lnTo>
                <a:lnTo>
                  <a:pt x="1954" y="1638"/>
                </a:lnTo>
                <a:lnTo>
                  <a:pt x="1895" y="1709"/>
                </a:lnTo>
                <a:lnTo>
                  <a:pt x="1790" y="1778"/>
                </a:lnTo>
                <a:lnTo>
                  <a:pt x="1681" y="1838"/>
                </a:lnTo>
                <a:lnTo>
                  <a:pt x="1602" y="1888"/>
                </a:lnTo>
                <a:lnTo>
                  <a:pt x="1438" y="1928"/>
                </a:lnTo>
                <a:lnTo>
                  <a:pt x="1258" y="1952"/>
                </a:lnTo>
                <a:lnTo>
                  <a:pt x="1094" y="1957"/>
                </a:lnTo>
                <a:lnTo>
                  <a:pt x="934" y="1942"/>
                </a:lnTo>
                <a:lnTo>
                  <a:pt x="806" y="1903"/>
                </a:lnTo>
                <a:lnTo>
                  <a:pt x="622" y="1842"/>
                </a:lnTo>
                <a:lnTo>
                  <a:pt x="502" y="1773"/>
                </a:lnTo>
                <a:lnTo>
                  <a:pt x="403" y="1688"/>
                </a:lnTo>
                <a:lnTo>
                  <a:pt x="264" y="1579"/>
                </a:lnTo>
                <a:lnTo>
                  <a:pt x="174" y="1444"/>
                </a:lnTo>
                <a:lnTo>
                  <a:pt x="124" y="1335"/>
                </a:lnTo>
                <a:lnTo>
                  <a:pt x="85" y="1215"/>
                </a:lnTo>
                <a:lnTo>
                  <a:pt x="64" y="1111"/>
                </a:lnTo>
                <a:lnTo>
                  <a:pt x="59" y="1016"/>
                </a:lnTo>
                <a:lnTo>
                  <a:pt x="74" y="897"/>
                </a:lnTo>
                <a:lnTo>
                  <a:pt x="99" y="777"/>
                </a:lnTo>
                <a:lnTo>
                  <a:pt x="154" y="638"/>
                </a:lnTo>
                <a:lnTo>
                  <a:pt x="239" y="478"/>
                </a:lnTo>
                <a:lnTo>
                  <a:pt x="328" y="374"/>
                </a:lnTo>
                <a:lnTo>
                  <a:pt x="418" y="274"/>
                </a:lnTo>
                <a:lnTo>
                  <a:pt x="542" y="179"/>
                </a:lnTo>
                <a:lnTo>
                  <a:pt x="686" y="115"/>
                </a:lnTo>
                <a:lnTo>
                  <a:pt x="816" y="70"/>
                </a:lnTo>
                <a:lnTo>
                  <a:pt x="1000" y="40"/>
                </a:lnTo>
                <a:lnTo>
                  <a:pt x="1149" y="15"/>
                </a:lnTo>
                <a:close/>
              </a:path>
            </a:pathLst>
          </a:custGeom>
          <a:solidFill>
            <a:srgbClr val="000000"/>
          </a:solidFill>
          <a:ln w="9525">
            <a:noFill/>
            <a:round/>
            <a:headEnd/>
            <a:tailEnd/>
          </a:ln>
        </p:spPr>
        <p:txBody>
          <a:bodyPr/>
          <a:lstStyle/>
          <a:p>
            <a:endParaRPr lang="en-US"/>
          </a:p>
        </p:txBody>
      </p:sp>
      <p:sp>
        <p:nvSpPr>
          <p:cNvPr id="31759" name="Freeform 57"/>
          <p:cNvSpPr>
            <a:spLocks/>
          </p:cNvSpPr>
          <p:nvPr/>
        </p:nvSpPr>
        <p:spPr bwMode="auto">
          <a:xfrm>
            <a:off x="4919663" y="2484438"/>
            <a:ext cx="1531937" cy="1930400"/>
          </a:xfrm>
          <a:custGeom>
            <a:avLst/>
            <a:gdLst>
              <a:gd name="T0" fmla="*/ 0 w 965"/>
              <a:gd name="T1" fmla="*/ 0 h 1216"/>
              <a:gd name="T2" fmla="*/ 488910228 w 965"/>
              <a:gd name="T3" fmla="*/ 126007812 h 1216"/>
              <a:gd name="T4" fmla="*/ 851812716 w 965"/>
              <a:gd name="T5" fmla="*/ 252015623 h 1216"/>
              <a:gd name="T6" fmla="*/ 1202113438 w 965"/>
              <a:gd name="T7" fmla="*/ 413305558 h 1216"/>
              <a:gd name="T8" fmla="*/ 1522173890 w 965"/>
              <a:gd name="T9" fmla="*/ 619958387 h 1216"/>
              <a:gd name="T10" fmla="*/ 1754028528 w 965"/>
              <a:gd name="T11" fmla="*/ 841732246 h 1216"/>
              <a:gd name="T12" fmla="*/ 1950600601 w 965"/>
              <a:gd name="T13" fmla="*/ 1038304355 h 1216"/>
              <a:gd name="T14" fmla="*/ 2147483647 w 965"/>
              <a:gd name="T15" fmla="*/ 1393647037 h 1216"/>
              <a:gd name="T16" fmla="*/ 2147483647 w 965"/>
              <a:gd name="T17" fmla="*/ 1680943544 h 1216"/>
              <a:gd name="T18" fmla="*/ 2147483647 w 965"/>
              <a:gd name="T19" fmla="*/ 1983362172 h 1216"/>
              <a:gd name="T20" fmla="*/ 2147483647 w 965"/>
              <a:gd name="T21" fmla="*/ 2147483647 h 1216"/>
              <a:gd name="T22" fmla="*/ 2147483647 w 965"/>
              <a:gd name="T23" fmla="*/ 2147483647 h 1216"/>
              <a:gd name="T24" fmla="*/ 2147483647 w 965"/>
              <a:gd name="T25" fmla="*/ 2147483647 h 1216"/>
              <a:gd name="T26" fmla="*/ 2147483647 w 965"/>
              <a:gd name="T27" fmla="*/ 2147483647 h 1216"/>
              <a:gd name="T28" fmla="*/ 2147483647 w 965"/>
              <a:gd name="T29" fmla="*/ 2147483647 h 1216"/>
              <a:gd name="T30" fmla="*/ 2147483647 w 965"/>
              <a:gd name="T31" fmla="*/ 2147483647 h 1216"/>
              <a:gd name="T32" fmla="*/ 2147483647 w 965"/>
              <a:gd name="T33" fmla="*/ 1907757515 h 1216"/>
              <a:gd name="T34" fmla="*/ 2094248630 w 965"/>
              <a:gd name="T35" fmla="*/ 1633060991 h 1216"/>
              <a:gd name="T36" fmla="*/ 1965721530 w 965"/>
              <a:gd name="T37" fmla="*/ 1368445485 h 1216"/>
              <a:gd name="T38" fmla="*/ 1817031603 w 965"/>
              <a:gd name="T39" fmla="*/ 1129029944 h 1216"/>
              <a:gd name="T40" fmla="*/ 1615418823 w 965"/>
              <a:gd name="T41" fmla="*/ 942538456 h 1216"/>
              <a:gd name="T42" fmla="*/ 1239916553 w 965"/>
              <a:gd name="T43" fmla="*/ 614918077 h 1216"/>
              <a:gd name="T44" fmla="*/ 902215812 w 965"/>
              <a:gd name="T45" fmla="*/ 413305558 h 1216"/>
              <a:gd name="T46" fmla="*/ 551913304 w 965"/>
              <a:gd name="T47" fmla="*/ 277217175 h 1216"/>
              <a:gd name="T48" fmla="*/ 161289956 w 965"/>
              <a:gd name="T49" fmla="*/ 126007812 h 1216"/>
              <a:gd name="T50" fmla="*/ 0 w 965"/>
              <a:gd name="T51" fmla="*/ 0 h 1216"/>
              <a:gd name="T52" fmla="*/ 0 w 965"/>
              <a:gd name="T53" fmla="*/ 0 h 1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5"/>
              <a:gd name="T82" fmla="*/ 0 h 1216"/>
              <a:gd name="T83" fmla="*/ 965 w 965"/>
              <a:gd name="T84" fmla="*/ 1216 h 1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5" h="1216">
                <a:moveTo>
                  <a:pt x="0" y="0"/>
                </a:moveTo>
                <a:lnTo>
                  <a:pt x="194" y="50"/>
                </a:lnTo>
                <a:lnTo>
                  <a:pt x="338" y="100"/>
                </a:lnTo>
                <a:lnTo>
                  <a:pt x="477" y="164"/>
                </a:lnTo>
                <a:lnTo>
                  <a:pt x="604" y="246"/>
                </a:lnTo>
                <a:lnTo>
                  <a:pt x="696" y="334"/>
                </a:lnTo>
                <a:lnTo>
                  <a:pt x="774" y="412"/>
                </a:lnTo>
                <a:lnTo>
                  <a:pt x="860" y="553"/>
                </a:lnTo>
                <a:lnTo>
                  <a:pt x="910" y="667"/>
                </a:lnTo>
                <a:lnTo>
                  <a:pt x="945" y="787"/>
                </a:lnTo>
                <a:lnTo>
                  <a:pt x="965" y="917"/>
                </a:lnTo>
                <a:lnTo>
                  <a:pt x="955" y="1060"/>
                </a:lnTo>
                <a:lnTo>
                  <a:pt x="920" y="1216"/>
                </a:lnTo>
                <a:lnTo>
                  <a:pt x="900" y="1125"/>
                </a:lnTo>
                <a:lnTo>
                  <a:pt x="870" y="1021"/>
                </a:lnTo>
                <a:lnTo>
                  <a:pt x="875" y="917"/>
                </a:lnTo>
                <a:lnTo>
                  <a:pt x="865" y="757"/>
                </a:lnTo>
                <a:lnTo>
                  <a:pt x="831" y="648"/>
                </a:lnTo>
                <a:lnTo>
                  <a:pt x="780" y="543"/>
                </a:lnTo>
                <a:lnTo>
                  <a:pt x="721" y="448"/>
                </a:lnTo>
                <a:lnTo>
                  <a:pt x="641" y="374"/>
                </a:lnTo>
                <a:lnTo>
                  <a:pt x="492" y="244"/>
                </a:lnTo>
                <a:lnTo>
                  <a:pt x="358" y="164"/>
                </a:lnTo>
                <a:lnTo>
                  <a:pt x="219" y="110"/>
                </a:lnTo>
                <a:lnTo>
                  <a:pt x="64" y="50"/>
                </a:lnTo>
                <a:lnTo>
                  <a:pt x="0" y="0"/>
                </a:lnTo>
                <a:close/>
              </a:path>
            </a:pathLst>
          </a:custGeom>
          <a:solidFill>
            <a:srgbClr val="000000"/>
          </a:solidFill>
          <a:ln w="9525">
            <a:noFill/>
            <a:round/>
            <a:headEnd/>
            <a:tailEnd/>
          </a:ln>
        </p:spPr>
        <p:txBody>
          <a:bodyPr/>
          <a:lstStyle/>
          <a:p>
            <a:endParaRPr lang="en-US"/>
          </a:p>
        </p:txBody>
      </p:sp>
      <p:sp>
        <p:nvSpPr>
          <p:cNvPr id="31760" name="Freeform 58"/>
          <p:cNvSpPr>
            <a:spLocks/>
          </p:cNvSpPr>
          <p:nvPr/>
        </p:nvSpPr>
        <p:spPr bwMode="auto">
          <a:xfrm>
            <a:off x="2960688" y="2981325"/>
            <a:ext cx="868362" cy="531813"/>
          </a:xfrm>
          <a:custGeom>
            <a:avLst/>
            <a:gdLst>
              <a:gd name="T0" fmla="*/ 75604635 w 547"/>
              <a:gd name="T1" fmla="*/ 705644355 h 335"/>
              <a:gd name="T2" fmla="*/ 375502203 w 547"/>
              <a:gd name="T3" fmla="*/ 456149536 h 335"/>
              <a:gd name="T4" fmla="*/ 564514621 w 547"/>
              <a:gd name="T5" fmla="*/ 355343129 h 335"/>
              <a:gd name="T6" fmla="*/ 854331699 w 547"/>
              <a:gd name="T7" fmla="*/ 201612666 h 335"/>
              <a:gd name="T8" fmla="*/ 1066024607 w 547"/>
              <a:gd name="T9" fmla="*/ 100806333 h 335"/>
              <a:gd name="T10" fmla="*/ 1214712880 w 547"/>
              <a:gd name="T11" fmla="*/ 27722541 h 335"/>
              <a:gd name="T12" fmla="*/ 1378523663 w 547"/>
              <a:gd name="T13" fmla="*/ 0 h 335"/>
              <a:gd name="T14" fmla="*/ 1378523663 w 547"/>
              <a:gd name="T15" fmla="*/ 65524125 h 335"/>
              <a:gd name="T16" fmla="*/ 1103826119 w 547"/>
              <a:gd name="T17" fmla="*/ 191532035 h 335"/>
              <a:gd name="T18" fmla="*/ 753525353 w 547"/>
              <a:gd name="T19" fmla="*/ 365423760 h 335"/>
              <a:gd name="T20" fmla="*/ 413305302 w 547"/>
              <a:gd name="T21" fmla="*/ 592238052 h 335"/>
              <a:gd name="T22" fmla="*/ 0 w 547"/>
              <a:gd name="T23" fmla="*/ 844254020 h 335"/>
              <a:gd name="T24" fmla="*/ 75604635 w 547"/>
              <a:gd name="T25" fmla="*/ 705644355 h 335"/>
              <a:gd name="T26" fmla="*/ 75604635 w 547"/>
              <a:gd name="T27" fmla="*/ 705644355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7"/>
              <a:gd name="T43" fmla="*/ 0 h 335"/>
              <a:gd name="T44" fmla="*/ 547 w 547"/>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7" h="335">
                <a:moveTo>
                  <a:pt x="30" y="280"/>
                </a:moveTo>
                <a:lnTo>
                  <a:pt x="149" y="181"/>
                </a:lnTo>
                <a:lnTo>
                  <a:pt x="224" y="141"/>
                </a:lnTo>
                <a:lnTo>
                  <a:pt x="339" y="80"/>
                </a:lnTo>
                <a:lnTo>
                  <a:pt x="423" y="40"/>
                </a:lnTo>
                <a:lnTo>
                  <a:pt x="482" y="11"/>
                </a:lnTo>
                <a:lnTo>
                  <a:pt x="547" y="0"/>
                </a:lnTo>
                <a:lnTo>
                  <a:pt x="547" y="26"/>
                </a:lnTo>
                <a:lnTo>
                  <a:pt x="438" y="76"/>
                </a:lnTo>
                <a:lnTo>
                  <a:pt x="299" y="145"/>
                </a:lnTo>
                <a:lnTo>
                  <a:pt x="164" y="235"/>
                </a:lnTo>
                <a:lnTo>
                  <a:pt x="0" y="335"/>
                </a:lnTo>
                <a:lnTo>
                  <a:pt x="30" y="280"/>
                </a:lnTo>
                <a:close/>
              </a:path>
            </a:pathLst>
          </a:custGeom>
          <a:solidFill>
            <a:srgbClr val="000000"/>
          </a:solidFill>
          <a:ln w="9525">
            <a:noFill/>
            <a:round/>
            <a:headEnd/>
            <a:tailEnd/>
          </a:ln>
        </p:spPr>
        <p:txBody>
          <a:bodyPr/>
          <a:lstStyle/>
          <a:p>
            <a:endParaRPr lang="en-US"/>
          </a:p>
        </p:txBody>
      </p:sp>
      <p:sp>
        <p:nvSpPr>
          <p:cNvPr id="31761" name="Freeform 59"/>
          <p:cNvSpPr>
            <a:spLocks/>
          </p:cNvSpPr>
          <p:nvPr/>
        </p:nvSpPr>
        <p:spPr bwMode="auto">
          <a:xfrm>
            <a:off x="2865438" y="3489325"/>
            <a:ext cx="293687" cy="552450"/>
          </a:xfrm>
          <a:custGeom>
            <a:avLst/>
            <a:gdLst>
              <a:gd name="T0" fmla="*/ 27720881 w 185"/>
              <a:gd name="T1" fmla="*/ 877014464 h 348"/>
              <a:gd name="T2" fmla="*/ 128526963 w 185"/>
              <a:gd name="T3" fmla="*/ 738406514 h 348"/>
              <a:gd name="T4" fmla="*/ 252015212 w 185"/>
              <a:gd name="T5" fmla="*/ 700603390 h 348"/>
              <a:gd name="T6" fmla="*/ 352821257 w 185"/>
              <a:gd name="T7" fmla="*/ 677922786 h 348"/>
              <a:gd name="T8" fmla="*/ 378022768 w 185"/>
              <a:gd name="T9" fmla="*/ 599797176 h 348"/>
              <a:gd name="T10" fmla="*/ 403224280 w 185"/>
              <a:gd name="T11" fmla="*/ 388104026 h 348"/>
              <a:gd name="T12" fmla="*/ 466227363 w 185"/>
              <a:gd name="T13" fmla="*/ 211693150 h 348"/>
              <a:gd name="T14" fmla="*/ 451106457 w 185"/>
              <a:gd name="T15" fmla="*/ 123486869 h 348"/>
              <a:gd name="T16" fmla="*/ 176410629 w 185"/>
              <a:gd name="T17" fmla="*/ 0 h 348"/>
              <a:gd name="T18" fmla="*/ 128526963 w 185"/>
              <a:gd name="T19" fmla="*/ 138607801 h 348"/>
              <a:gd name="T20" fmla="*/ 277216723 w 185"/>
              <a:gd name="T21" fmla="*/ 186491547 h 348"/>
              <a:gd name="T22" fmla="*/ 277216723 w 185"/>
              <a:gd name="T23" fmla="*/ 312499365 h 348"/>
              <a:gd name="T24" fmla="*/ 239413663 w 185"/>
              <a:gd name="T25" fmla="*/ 451107215 h 348"/>
              <a:gd name="T26" fmla="*/ 214212151 w 185"/>
              <a:gd name="T27" fmla="*/ 589716554 h 348"/>
              <a:gd name="T28" fmla="*/ 138607568 w 185"/>
              <a:gd name="T29" fmla="*/ 652721232 h 348"/>
              <a:gd name="T30" fmla="*/ 0 w 185"/>
              <a:gd name="T31" fmla="*/ 690522769 h 348"/>
              <a:gd name="T32" fmla="*/ 27720881 w 185"/>
              <a:gd name="T33" fmla="*/ 877014464 h 348"/>
              <a:gd name="T34" fmla="*/ 27720881 w 185"/>
              <a:gd name="T35" fmla="*/ 877014464 h 3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348"/>
              <a:gd name="T56" fmla="*/ 185 w 185"/>
              <a:gd name="T57" fmla="*/ 348 h 3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348">
                <a:moveTo>
                  <a:pt x="11" y="348"/>
                </a:moveTo>
                <a:lnTo>
                  <a:pt x="51" y="293"/>
                </a:lnTo>
                <a:lnTo>
                  <a:pt x="100" y="278"/>
                </a:lnTo>
                <a:lnTo>
                  <a:pt x="140" y="269"/>
                </a:lnTo>
                <a:lnTo>
                  <a:pt x="150" y="238"/>
                </a:lnTo>
                <a:lnTo>
                  <a:pt x="160" y="154"/>
                </a:lnTo>
                <a:lnTo>
                  <a:pt x="185" y="84"/>
                </a:lnTo>
                <a:lnTo>
                  <a:pt x="179" y="49"/>
                </a:lnTo>
                <a:lnTo>
                  <a:pt x="70" y="0"/>
                </a:lnTo>
                <a:lnTo>
                  <a:pt x="51" y="55"/>
                </a:lnTo>
                <a:lnTo>
                  <a:pt x="110" y="74"/>
                </a:lnTo>
                <a:lnTo>
                  <a:pt x="110" y="124"/>
                </a:lnTo>
                <a:lnTo>
                  <a:pt x="95" y="179"/>
                </a:lnTo>
                <a:lnTo>
                  <a:pt x="85" y="234"/>
                </a:lnTo>
                <a:lnTo>
                  <a:pt x="55" y="259"/>
                </a:lnTo>
                <a:lnTo>
                  <a:pt x="0" y="274"/>
                </a:lnTo>
                <a:lnTo>
                  <a:pt x="11" y="348"/>
                </a:lnTo>
                <a:close/>
              </a:path>
            </a:pathLst>
          </a:custGeom>
          <a:solidFill>
            <a:srgbClr val="000000"/>
          </a:solidFill>
          <a:ln w="9525">
            <a:noFill/>
            <a:round/>
            <a:headEnd/>
            <a:tailEnd/>
          </a:ln>
        </p:spPr>
        <p:txBody>
          <a:bodyPr/>
          <a:lstStyle/>
          <a:p>
            <a:endParaRPr lang="en-US"/>
          </a:p>
        </p:txBody>
      </p:sp>
      <p:sp>
        <p:nvSpPr>
          <p:cNvPr id="31762" name="Freeform 60"/>
          <p:cNvSpPr>
            <a:spLocks/>
          </p:cNvSpPr>
          <p:nvPr/>
        </p:nvSpPr>
        <p:spPr bwMode="auto">
          <a:xfrm>
            <a:off x="2882900" y="3622675"/>
            <a:ext cx="1127125" cy="758825"/>
          </a:xfrm>
          <a:custGeom>
            <a:avLst/>
            <a:gdLst>
              <a:gd name="T0" fmla="*/ 0 w 710"/>
              <a:gd name="T1" fmla="*/ 1093747930 h 478"/>
              <a:gd name="T2" fmla="*/ 236894705 w 710"/>
              <a:gd name="T3" fmla="*/ 854333941 h 478"/>
              <a:gd name="T4" fmla="*/ 536792501 w 710"/>
              <a:gd name="T5" fmla="*/ 589716610 h 478"/>
              <a:gd name="T6" fmla="*/ 849293555 w 710"/>
              <a:gd name="T7" fmla="*/ 378023440 h 478"/>
              <a:gd name="T8" fmla="*/ 1141629992 w 710"/>
              <a:gd name="T9" fmla="*/ 226814104 h 478"/>
              <a:gd name="T10" fmla="*/ 1454130847 w 710"/>
              <a:gd name="T11" fmla="*/ 90725627 h 478"/>
              <a:gd name="T12" fmla="*/ 1789311116 w 710"/>
              <a:gd name="T13" fmla="*/ 0 h 478"/>
              <a:gd name="T14" fmla="*/ 1565017684 w 710"/>
              <a:gd name="T15" fmla="*/ 126007830 h 478"/>
              <a:gd name="T16" fmla="*/ 1199594359 w 710"/>
              <a:gd name="T17" fmla="*/ 327620328 h 478"/>
              <a:gd name="T18" fmla="*/ 902216024 w 710"/>
              <a:gd name="T19" fmla="*/ 504031320 h 478"/>
              <a:gd name="T20" fmla="*/ 637598717 w 710"/>
              <a:gd name="T21" fmla="*/ 677922850 h 478"/>
              <a:gd name="T22" fmla="*/ 451107218 w 710"/>
              <a:gd name="T23" fmla="*/ 816530615 h 478"/>
              <a:gd name="T24" fmla="*/ 224293135 w 710"/>
              <a:gd name="T25" fmla="*/ 1003022328 h 478"/>
              <a:gd name="T26" fmla="*/ 25201560 w 710"/>
              <a:gd name="T27" fmla="*/ 1204634777 h 478"/>
              <a:gd name="T28" fmla="*/ 0 w 710"/>
              <a:gd name="T29" fmla="*/ 1093747930 h 478"/>
              <a:gd name="T30" fmla="*/ 0 w 710"/>
              <a:gd name="T31" fmla="*/ 1093747930 h 4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0"/>
              <a:gd name="T49" fmla="*/ 0 h 478"/>
              <a:gd name="T50" fmla="*/ 710 w 710"/>
              <a:gd name="T51" fmla="*/ 478 h 4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0" h="478">
                <a:moveTo>
                  <a:pt x="0" y="434"/>
                </a:moveTo>
                <a:lnTo>
                  <a:pt x="94" y="339"/>
                </a:lnTo>
                <a:lnTo>
                  <a:pt x="213" y="234"/>
                </a:lnTo>
                <a:lnTo>
                  <a:pt x="337" y="150"/>
                </a:lnTo>
                <a:lnTo>
                  <a:pt x="453" y="90"/>
                </a:lnTo>
                <a:lnTo>
                  <a:pt x="577" y="36"/>
                </a:lnTo>
                <a:lnTo>
                  <a:pt x="710" y="0"/>
                </a:lnTo>
                <a:lnTo>
                  <a:pt x="621" y="50"/>
                </a:lnTo>
                <a:lnTo>
                  <a:pt x="476" y="130"/>
                </a:lnTo>
                <a:lnTo>
                  <a:pt x="358" y="200"/>
                </a:lnTo>
                <a:lnTo>
                  <a:pt x="253" y="269"/>
                </a:lnTo>
                <a:lnTo>
                  <a:pt x="179" y="324"/>
                </a:lnTo>
                <a:lnTo>
                  <a:pt x="89" y="398"/>
                </a:lnTo>
                <a:lnTo>
                  <a:pt x="10" y="478"/>
                </a:lnTo>
                <a:lnTo>
                  <a:pt x="0" y="434"/>
                </a:lnTo>
                <a:close/>
              </a:path>
            </a:pathLst>
          </a:custGeom>
          <a:solidFill>
            <a:srgbClr val="000000"/>
          </a:solidFill>
          <a:ln w="9525">
            <a:noFill/>
            <a:round/>
            <a:headEnd/>
            <a:tailEnd/>
          </a:ln>
        </p:spPr>
        <p:txBody>
          <a:bodyPr/>
          <a:lstStyle/>
          <a:p>
            <a:endParaRPr lang="en-US"/>
          </a:p>
        </p:txBody>
      </p:sp>
      <p:sp>
        <p:nvSpPr>
          <p:cNvPr id="31763" name="Freeform 61"/>
          <p:cNvSpPr>
            <a:spLocks/>
          </p:cNvSpPr>
          <p:nvPr/>
        </p:nvSpPr>
        <p:spPr bwMode="auto">
          <a:xfrm>
            <a:off x="2986088" y="4351338"/>
            <a:ext cx="1814512" cy="844550"/>
          </a:xfrm>
          <a:custGeom>
            <a:avLst/>
            <a:gdLst>
              <a:gd name="T0" fmla="*/ 0 w 1143"/>
              <a:gd name="T1" fmla="*/ 488910287 h 532"/>
              <a:gd name="T2" fmla="*/ 186491481 w 1143"/>
              <a:gd name="T3" fmla="*/ 173889957 h 532"/>
              <a:gd name="T4" fmla="*/ 372982962 w 1143"/>
              <a:gd name="T5" fmla="*/ 0 h 532"/>
              <a:gd name="T6" fmla="*/ 473789240 w 1143"/>
              <a:gd name="T7" fmla="*/ 47882165 h 532"/>
              <a:gd name="T8" fmla="*/ 435986130 w 1143"/>
              <a:gd name="T9" fmla="*/ 561993991 h 532"/>
              <a:gd name="T10" fmla="*/ 574595420 w 1143"/>
              <a:gd name="T11" fmla="*/ 574595560 h 532"/>
              <a:gd name="T12" fmla="*/ 662800033 w 1143"/>
              <a:gd name="T13" fmla="*/ 637598643 h 532"/>
              <a:gd name="T14" fmla="*/ 700603144 w 1143"/>
              <a:gd name="T15" fmla="*/ 788807949 h 532"/>
              <a:gd name="T16" fmla="*/ 713203122 w 1143"/>
              <a:gd name="T17" fmla="*/ 1013102744 h 532"/>
              <a:gd name="T18" fmla="*/ 950097842 w 1143"/>
              <a:gd name="T19" fmla="*/ 776207967 h 532"/>
              <a:gd name="T20" fmla="*/ 1214714856 w 1143"/>
              <a:gd name="T21" fmla="*/ 599797111 h 532"/>
              <a:gd name="T22" fmla="*/ 1514612445 w 1143"/>
              <a:gd name="T23" fmla="*/ 451107166 h 532"/>
              <a:gd name="T24" fmla="*/ 1827111997 w 1143"/>
              <a:gd name="T25" fmla="*/ 297378400 h 532"/>
              <a:gd name="T26" fmla="*/ 2147483647 w 1143"/>
              <a:gd name="T27" fmla="*/ 148688406 h 532"/>
              <a:gd name="T28" fmla="*/ 2147483647 w 1143"/>
              <a:gd name="T29" fmla="*/ 100806229 h 532"/>
              <a:gd name="T30" fmla="*/ 2147483647 w 1143"/>
              <a:gd name="T31" fmla="*/ 110886874 h 532"/>
              <a:gd name="T32" fmla="*/ 2147483647 w 1143"/>
              <a:gd name="T33" fmla="*/ 186491527 h 532"/>
              <a:gd name="T34" fmla="*/ 2147483647 w 1143"/>
              <a:gd name="T35" fmla="*/ 297378400 h 532"/>
              <a:gd name="T36" fmla="*/ 1927918176 w 1143"/>
              <a:gd name="T37" fmla="*/ 413305535 h 532"/>
              <a:gd name="T38" fmla="*/ 1640620169 w 1143"/>
              <a:gd name="T39" fmla="*/ 551913370 h 532"/>
              <a:gd name="T40" fmla="*/ 1350803198 w 1143"/>
              <a:gd name="T41" fmla="*/ 688001745 h 532"/>
              <a:gd name="T42" fmla="*/ 1063505587 w 1143"/>
              <a:gd name="T43" fmla="*/ 877014369 h 532"/>
              <a:gd name="T44" fmla="*/ 924896297 w 1143"/>
              <a:gd name="T45" fmla="*/ 1000501175 h 532"/>
              <a:gd name="T46" fmla="*/ 776207778 w 1143"/>
              <a:gd name="T47" fmla="*/ 1126508930 h 532"/>
              <a:gd name="T48" fmla="*/ 738404667 w 1143"/>
              <a:gd name="T49" fmla="*/ 1340722907 h 532"/>
              <a:gd name="T50" fmla="*/ 584676038 w 1143"/>
              <a:gd name="T51" fmla="*/ 1204634532 h 532"/>
              <a:gd name="T52" fmla="*/ 584676038 w 1143"/>
              <a:gd name="T53" fmla="*/ 990420555 h 532"/>
              <a:gd name="T54" fmla="*/ 584676038 w 1143"/>
              <a:gd name="T55" fmla="*/ 801409518 h 532"/>
              <a:gd name="T56" fmla="*/ 561993853 w 1143"/>
              <a:gd name="T57" fmla="*/ 725804865 h 532"/>
              <a:gd name="T58" fmla="*/ 461187674 w 1143"/>
              <a:gd name="T59" fmla="*/ 675401763 h 532"/>
              <a:gd name="T60" fmla="*/ 360381396 w 1143"/>
              <a:gd name="T61" fmla="*/ 662801782 h 532"/>
              <a:gd name="T62" fmla="*/ 312499255 w 1143"/>
              <a:gd name="T63" fmla="*/ 599797111 h 532"/>
              <a:gd name="T64" fmla="*/ 325099233 w 1143"/>
              <a:gd name="T65" fmla="*/ 224293109 h 532"/>
              <a:gd name="T66" fmla="*/ 234373672 w 1143"/>
              <a:gd name="T67" fmla="*/ 350300863 h 532"/>
              <a:gd name="T68" fmla="*/ 196572099 w 1143"/>
              <a:gd name="T69" fmla="*/ 451107166 h 532"/>
              <a:gd name="T70" fmla="*/ 85685277 w 1143"/>
              <a:gd name="T71" fmla="*/ 612397092 h 532"/>
              <a:gd name="T72" fmla="*/ 0 w 1143"/>
              <a:gd name="T73" fmla="*/ 488910287 h 532"/>
              <a:gd name="T74" fmla="*/ 0 w 1143"/>
              <a:gd name="T75" fmla="*/ 488910287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3"/>
              <a:gd name="T115" fmla="*/ 0 h 532"/>
              <a:gd name="T116" fmla="*/ 1143 w 1143"/>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3" h="532">
                <a:moveTo>
                  <a:pt x="0" y="194"/>
                </a:moveTo>
                <a:lnTo>
                  <a:pt x="74" y="69"/>
                </a:lnTo>
                <a:lnTo>
                  <a:pt x="148" y="0"/>
                </a:lnTo>
                <a:lnTo>
                  <a:pt x="188" y="19"/>
                </a:lnTo>
                <a:lnTo>
                  <a:pt x="173" y="223"/>
                </a:lnTo>
                <a:lnTo>
                  <a:pt x="228" y="228"/>
                </a:lnTo>
                <a:lnTo>
                  <a:pt x="263" y="253"/>
                </a:lnTo>
                <a:lnTo>
                  <a:pt x="278" y="313"/>
                </a:lnTo>
                <a:lnTo>
                  <a:pt x="283" y="402"/>
                </a:lnTo>
                <a:lnTo>
                  <a:pt x="377" y="308"/>
                </a:lnTo>
                <a:lnTo>
                  <a:pt x="482" y="238"/>
                </a:lnTo>
                <a:lnTo>
                  <a:pt x="601" y="179"/>
                </a:lnTo>
                <a:lnTo>
                  <a:pt x="725" y="118"/>
                </a:lnTo>
                <a:lnTo>
                  <a:pt x="890" y="59"/>
                </a:lnTo>
                <a:lnTo>
                  <a:pt x="1039" y="40"/>
                </a:lnTo>
                <a:lnTo>
                  <a:pt x="1143" y="44"/>
                </a:lnTo>
                <a:lnTo>
                  <a:pt x="1103" y="74"/>
                </a:lnTo>
                <a:lnTo>
                  <a:pt x="900" y="118"/>
                </a:lnTo>
                <a:lnTo>
                  <a:pt x="765" y="164"/>
                </a:lnTo>
                <a:lnTo>
                  <a:pt x="651" y="219"/>
                </a:lnTo>
                <a:lnTo>
                  <a:pt x="536" y="273"/>
                </a:lnTo>
                <a:lnTo>
                  <a:pt x="422" y="348"/>
                </a:lnTo>
                <a:lnTo>
                  <a:pt x="367" y="397"/>
                </a:lnTo>
                <a:lnTo>
                  <a:pt x="308" y="447"/>
                </a:lnTo>
                <a:lnTo>
                  <a:pt x="293" y="532"/>
                </a:lnTo>
                <a:lnTo>
                  <a:pt x="232" y="478"/>
                </a:lnTo>
                <a:lnTo>
                  <a:pt x="232" y="393"/>
                </a:lnTo>
                <a:lnTo>
                  <a:pt x="232" y="318"/>
                </a:lnTo>
                <a:lnTo>
                  <a:pt x="223" y="288"/>
                </a:lnTo>
                <a:lnTo>
                  <a:pt x="183" y="268"/>
                </a:lnTo>
                <a:lnTo>
                  <a:pt x="143" y="263"/>
                </a:lnTo>
                <a:lnTo>
                  <a:pt x="124" y="238"/>
                </a:lnTo>
                <a:lnTo>
                  <a:pt x="129" y="89"/>
                </a:lnTo>
                <a:lnTo>
                  <a:pt x="93" y="139"/>
                </a:lnTo>
                <a:lnTo>
                  <a:pt x="78" y="179"/>
                </a:lnTo>
                <a:lnTo>
                  <a:pt x="34" y="243"/>
                </a:lnTo>
                <a:lnTo>
                  <a:pt x="0" y="194"/>
                </a:lnTo>
                <a:close/>
              </a:path>
            </a:pathLst>
          </a:custGeom>
          <a:solidFill>
            <a:srgbClr val="000000"/>
          </a:solidFill>
          <a:ln w="9525">
            <a:noFill/>
            <a:round/>
            <a:headEnd/>
            <a:tailEnd/>
          </a:ln>
        </p:spPr>
        <p:txBody>
          <a:bodyPr/>
          <a:lstStyle/>
          <a:p>
            <a:endParaRPr lang="en-US"/>
          </a:p>
        </p:txBody>
      </p:sp>
      <p:sp>
        <p:nvSpPr>
          <p:cNvPr id="31764" name="Freeform 62"/>
          <p:cNvSpPr>
            <a:spLocks/>
          </p:cNvSpPr>
          <p:nvPr/>
        </p:nvSpPr>
        <p:spPr bwMode="auto">
          <a:xfrm>
            <a:off x="3379788" y="3392488"/>
            <a:ext cx="2493962" cy="2222500"/>
          </a:xfrm>
          <a:custGeom>
            <a:avLst/>
            <a:gdLst>
              <a:gd name="T0" fmla="*/ 151209347 w 1571"/>
              <a:gd name="T1" fmla="*/ 0 h 1400"/>
              <a:gd name="T2" fmla="*/ 75604674 w 1571"/>
              <a:gd name="T3" fmla="*/ 178931875 h 1400"/>
              <a:gd name="T4" fmla="*/ 22680607 w 1571"/>
              <a:gd name="T5" fmla="*/ 466228148 h 1400"/>
              <a:gd name="T6" fmla="*/ 0 w 1571"/>
              <a:gd name="T7" fmla="*/ 816530539 h 1400"/>
              <a:gd name="T8" fmla="*/ 37801543 w 1571"/>
              <a:gd name="T9" fmla="*/ 1156750918 h 1400"/>
              <a:gd name="T10" fmla="*/ 88204655 w 1571"/>
              <a:gd name="T11" fmla="*/ 1459171150 h 1400"/>
              <a:gd name="T12" fmla="*/ 151209347 w 1571"/>
              <a:gd name="T13" fmla="*/ 1733867689 h 1400"/>
              <a:gd name="T14" fmla="*/ 252015595 w 1571"/>
              <a:gd name="T15" fmla="*/ 1998483209 h 1400"/>
              <a:gd name="T16" fmla="*/ 388103963 w 1571"/>
              <a:gd name="T17" fmla="*/ 2147483647 h 1400"/>
              <a:gd name="T18" fmla="*/ 549393980 w 1571"/>
              <a:gd name="T19" fmla="*/ 2147483647 h 1400"/>
              <a:gd name="T20" fmla="*/ 740925757 w 1571"/>
              <a:gd name="T21" fmla="*/ 2147483647 h 1400"/>
              <a:gd name="T22" fmla="*/ 1015622053 w 1571"/>
              <a:gd name="T23" fmla="*/ 2147483647 h 1400"/>
              <a:gd name="T24" fmla="*/ 1504532115 w 1571"/>
              <a:gd name="T25" fmla="*/ 2147483647 h 1400"/>
              <a:gd name="T26" fmla="*/ 1892636376 w 1571"/>
              <a:gd name="T27" fmla="*/ 2147483647 h 1400"/>
              <a:gd name="T28" fmla="*/ 1716225529 w 1571"/>
              <a:gd name="T29" fmla="*/ 2147483647 h 1400"/>
              <a:gd name="T30" fmla="*/ 1905237945 w 1571"/>
              <a:gd name="T31" fmla="*/ 2147483647 h 1400"/>
              <a:gd name="T32" fmla="*/ 2147483647 w 1571"/>
              <a:gd name="T33" fmla="*/ 2147483647 h 1400"/>
              <a:gd name="T34" fmla="*/ 2147483647 w 1571"/>
              <a:gd name="T35" fmla="*/ 2147483647 h 1400"/>
              <a:gd name="T36" fmla="*/ 2147483647 w 1571"/>
              <a:gd name="T37" fmla="*/ 2147483647 h 1400"/>
              <a:gd name="T38" fmla="*/ 2147483647 w 1571"/>
              <a:gd name="T39" fmla="*/ 2147483647 h 1400"/>
              <a:gd name="T40" fmla="*/ 2147483647 w 1571"/>
              <a:gd name="T41" fmla="*/ 2147483647 h 1400"/>
              <a:gd name="T42" fmla="*/ 2147483647 w 1571"/>
              <a:gd name="T43" fmla="*/ 2147483647 h 1400"/>
              <a:gd name="T44" fmla="*/ 2147483647 w 1571"/>
              <a:gd name="T45" fmla="*/ 2147483647 h 1400"/>
              <a:gd name="T46" fmla="*/ 2147483647 w 1571"/>
              <a:gd name="T47" fmla="*/ 2147483647 h 1400"/>
              <a:gd name="T48" fmla="*/ 2147483647 w 1571"/>
              <a:gd name="T49" fmla="*/ 2147483647 h 1400"/>
              <a:gd name="T50" fmla="*/ 2147483647 w 1571"/>
              <a:gd name="T51" fmla="*/ 2147483647 h 1400"/>
              <a:gd name="T52" fmla="*/ 2147483647 w 1571"/>
              <a:gd name="T53" fmla="*/ 2147483647 h 1400"/>
              <a:gd name="T54" fmla="*/ 2147483647 w 1571"/>
              <a:gd name="T55" fmla="*/ 2147483647 h 1400"/>
              <a:gd name="T56" fmla="*/ 2147483647 w 1571"/>
              <a:gd name="T57" fmla="*/ 2147483647 h 1400"/>
              <a:gd name="T58" fmla="*/ 2147483647 w 1571"/>
              <a:gd name="T59" fmla="*/ 2147483647 h 1400"/>
              <a:gd name="T60" fmla="*/ 2147483647 w 1571"/>
              <a:gd name="T61" fmla="*/ 2147483647 h 1400"/>
              <a:gd name="T62" fmla="*/ 2147483647 w 1571"/>
              <a:gd name="T63" fmla="*/ 2147483647 h 1400"/>
              <a:gd name="T64" fmla="*/ 2147483647 w 1571"/>
              <a:gd name="T65" fmla="*/ 2147483647 h 1400"/>
              <a:gd name="T66" fmla="*/ 2147483647 w 1571"/>
              <a:gd name="T67" fmla="*/ 2147483647 h 1400"/>
              <a:gd name="T68" fmla="*/ 2147483647 w 1571"/>
              <a:gd name="T69" fmla="*/ 2147483647 h 1400"/>
              <a:gd name="T70" fmla="*/ 2147483647 w 1571"/>
              <a:gd name="T71" fmla="*/ 2147483647 h 1400"/>
              <a:gd name="T72" fmla="*/ 2147483647 w 1571"/>
              <a:gd name="T73" fmla="*/ 2147483647 h 1400"/>
              <a:gd name="T74" fmla="*/ 2147483647 w 1571"/>
              <a:gd name="T75" fmla="*/ 2147483647 h 1400"/>
              <a:gd name="T76" fmla="*/ 2147483647 w 1571"/>
              <a:gd name="T77" fmla="*/ 2147483647 h 1400"/>
              <a:gd name="T78" fmla="*/ 2147483647 w 1571"/>
              <a:gd name="T79" fmla="*/ 2147483647 h 1400"/>
              <a:gd name="T80" fmla="*/ 2147483647 w 1571"/>
              <a:gd name="T81" fmla="*/ 2147483647 h 1400"/>
              <a:gd name="T82" fmla="*/ 1978321645 w 1571"/>
              <a:gd name="T83" fmla="*/ 2147483647 h 1400"/>
              <a:gd name="T84" fmla="*/ 1804431746 w 1571"/>
              <a:gd name="T85" fmla="*/ 2147483647 h 1400"/>
              <a:gd name="T86" fmla="*/ 1628020502 w 1571"/>
              <a:gd name="T87" fmla="*/ 2147483647 h 1400"/>
              <a:gd name="T88" fmla="*/ 1451609655 w 1571"/>
              <a:gd name="T89" fmla="*/ 2147483647 h 1400"/>
              <a:gd name="T90" fmla="*/ 1265118188 w 1571"/>
              <a:gd name="T91" fmla="*/ 2147483647 h 1400"/>
              <a:gd name="T92" fmla="*/ 1053425171 w 1571"/>
              <a:gd name="T93" fmla="*/ 2147483647 h 1400"/>
              <a:gd name="T94" fmla="*/ 851812774 w 1571"/>
              <a:gd name="T95" fmla="*/ 2147483647 h 1400"/>
              <a:gd name="T96" fmla="*/ 665321108 w 1571"/>
              <a:gd name="T97" fmla="*/ 2147483647 h 1400"/>
              <a:gd name="T98" fmla="*/ 511590862 w 1571"/>
              <a:gd name="T99" fmla="*/ 2147483647 h 1400"/>
              <a:gd name="T100" fmla="*/ 388103963 w 1571"/>
              <a:gd name="T101" fmla="*/ 1983362277 h 1400"/>
              <a:gd name="T102" fmla="*/ 287297765 w 1571"/>
              <a:gd name="T103" fmla="*/ 1718746757 h 1400"/>
              <a:gd name="T104" fmla="*/ 224293097 w 1571"/>
              <a:gd name="T105" fmla="*/ 1494453326 h 1400"/>
              <a:gd name="T106" fmla="*/ 176410897 w 1571"/>
              <a:gd name="T107" fmla="*/ 1219755596 h 1400"/>
              <a:gd name="T108" fmla="*/ 151209347 w 1571"/>
              <a:gd name="T109" fmla="*/ 879535415 h 1400"/>
              <a:gd name="T110" fmla="*/ 113406229 w 1571"/>
              <a:gd name="T111" fmla="*/ 516631256 h 1400"/>
              <a:gd name="T112" fmla="*/ 161289967 w 1571"/>
              <a:gd name="T113" fmla="*/ 264615619 h 1400"/>
              <a:gd name="T114" fmla="*/ 176410897 w 1571"/>
              <a:gd name="T115" fmla="*/ 115927197 h 1400"/>
              <a:gd name="T116" fmla="*/ 151209347 w 1571"/>
              <a:gd name="T117" fmla="*/ 0 h 1400"/>
              <a:gd name="T118" fmla="*/ 151209347 w 1571"/>
              <a:gd name="T119" fmla="*/ 0 h 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1"/>
              <a:gd name="T181" fmla="*/ 0 h 1400"/>
              <a:gd name="T182" fmla="*/ 1571 w 1571"/>
              <a:gd name="T183" fmla="*/ 1400 h 1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1" h="1400">
                <a:moveTo>
                  <a:pt x="60" y="0"/>
                </a:moveTo>
                <a:lnTo>
                  <a:pt x="30" y="71"/>
                </a:lnTo>
                <a:lnTo>
                  <a:pt x="9" y="185"/>
                </a:lnTo>
                <a:lnTo>
                  <a:pt x="0" y="324"/>
                </a:lnTo>
                <a:lnTo>
                  <a:pt x="15" y="459"/>
                </a:lnTo>
                <a:lnTo>
                  <a:pt x="35" y="579"/>
                </a:lnTo>
                <a:lnTo>
                  <a:pt x="60" y="688"/>
                </a:lnTo>
                <a:lnTo>
                  <a:pt x="100" y="793"/>
                </a:lnTo>
                <a:lnTo>
                  <a:pt x="154" y="932"/>
                </a:lnTo>
                <a:lnTo>
                  <a:pt x="218" y="1031"/>
                </a:lnTo>
                <a:lnTo>
                  <a:pt x="294" y="1121"/>
                </a:lnTo>
                <a:lnTo>
                  <a:pt x="403" y="1221"/>
                </a:lnTo>
                <a:lnTo>
                  <a:pt x="597" y="1380"/>
                </a:lnTo>
                <a:lnTo>
                  <a:pt x="751" y="1400"/>
                </a:lnTo>
                <a:lnTo>
                  <a:pt x="681" y="1335"/>
                </a:lnTo>
                <a:lnTo>
                  <a:pt x="756" y="1310"/>
                </a:lnTo>
                <a:lnTo>
                  <a:pt x="890" y="1295"/>
                </a:lnTo>
                <a:lnTo>
                  <a:pt x="935" y="1310"/>
                </a:lnTo>
                <a:lnTo>
                  <a:pt x="989" y="1310"/>
                </a:lnTo>
                <a:lnTo>
                  <a:pt x="1044" y="1286"/>
                </a:lnTo>
                <a:lnTo>
                  <a:pt x="1139" y="1275"/>
                </a:lnTo>
                <a:lnTo>
                  <a:pt x="1139" y="1330"/>
                </a:lnTo>
                <a:lnTo>
                  <a:pt x="1234" y="1271"/>
                </a:lnTo>
                <a:lnTo>
                  <a:pt x="1348" y="1181"/>
                </a:lnTo>
                <a:lnTo>
                  <a:pt x="1447" y="1086"/>
                </a:lnTo>
                <a:lnTo>
                  <a:pt x="1517" y="1012"/>
                </a:lnTo>
                <a:lnTo>
                  <a:pt x="1571" y="912"/>
                </a:lnTo>
                <a:lnTo>
                  <a:pt x="1527" y="917"/>
                </a:lnTo>
                <a:lnTo>
                  <a:pt x="1497" y="957"/>
                </a:lnTo>
                <a:lnTo>
                  <a:pt x="1438" y="1021"/>
                </a:lnTo>
                <a:lnTo>
                  <a:pt x="1388" y="1091"/>
                </a:lnTo>
                <a:lnTo>
                  <a:pt x="1268" y="1185"/>
                </a:lnTo>
                <a:lnTo>
                  <a:pt x="1179" y="1240"/>
                </a:lnTo>
                <a:lnTo>
                  <a:pt x="1080" y="1240"/>
                </a:lnTo>
                <a:lnTo>
                  <a:pt x="1010" y="1255"/>
                </a:lnTo>
                <a:lnTo>
                  <a:pt x="964" y="1265"/>
                </a:lnTo>
                <a:lnTo>
                  <a:pt x="989" y="1215"/>
                </a:lnTo>
                <a:lnTo>
                  <a:pt x="1034" y="1121"/>
                </a:lnTo>
                <a:lnTo>
                  <a:pt x="1000" y="1141"/>
                </a:lnTo>
                <a:lnTo>
                  <a:pt x="950" y="1210"/>
                </a:lnTo>
                <a:lnTo>
                  <a:pt x="920" y="1250"/>
                </a:lnTo>
                <a:lnTo>
                  <a:pt x="785" y="1275"/>
                </a:lnTo>
                <a:lnTo>
                  <a:pt x="716" y="1290"/>
                </a:lnTo>
                <a:lnTo>
                  <a:pt x="646" y="1295"/>
                </a:lnTo>
                <a:lnTo>
                  <a:pt x="576" y="1265"/>
                </a:lnTo>
                <a:lnTo>
                  <a:pt x="502" y="1221"/>
                </a:lnTo>
                <a:lnTo>
                  <a:pt x="418" y="1141"/>
                </a:lnTo>
                <a:lnTo>
                  <a:pt x="338" y="1067"/>
                </a:lnTo>
                <a:lnTo>
                  <a:pt x="264" y="977"/>
                </a:lnTo>
                <a:lnTo>
                  <a:pt x="203" y="892"/>
                </a:lnTo>
                <a:lnTo>
                  <a:pt x="154" y="787"/>
                </a:lnTo>
                <a:lnTo>
                  <a:pt x="114" y="682"/>
                </a:lnTo>
                <a:lnTo>
                  <a:pt x="89" y="593"/>
                </a:lnTo>
                <a:lnTo>
                  <a:pt x="70" y="484"/>
                </a:lnTo>
                <a:lnTo>
                  <a:pt x="60" y="349"/>
                </a:lnTo>
                <a:lnTo>
                  <a:pt x="45" y="205"/>
                </a:lnTo>
                <a:lnTo>
                  <a:pt x="64" y="105"/>
                </a:lnTo>
                <a:lnTo>
                  <a:pt x="70" y="46"/>
                </a:lnTo>
                <a:lnTo>
                  <a:pt x="60" y="0"/>
                </a:lnTo>
                <a:close/>
              </a:path>
            </a:pathLst>
          </a:custGeom>
          <a:solidFill>
            <a:srgbClr val="000000"/>
          </a:solidFill>
          <a:ln w="9525">
            <a:noFill/>
            <a:round/>
            <a:headEnd/>
            <a:tailEnd/>
          </a:ln>
        </p:spPr>
        <p:txBody>
          <a:bodyPr/>
          <a:lstStyle/>
          <a:p>
            <a:endParaRPr lang="en-US"/>
          </a:p>
        </p:txBody>
      </p:sp>
      <p:sp>
        <p:nvSpPr>
          <p:cNvPr id="31765" name="Freeform 63"/>
          <p:cNvSpPr>
            <a:spLocks/>
          </p:cNvSpPr>
          <p:nvPr/>
        </p:nvSpPr>
        <p:spPr bwMode="auto">
          <a:xfrm>
            <a:off x="3560763" y="2493963"/>
            <a:ext cx="663575" cy="638175"/>
          </a:xfrm>
          <a:custGeom>
            <a:avLst/>
            <a:gdLst>
              <a:gd name="T0" fmla="*/ 889616087 w 418"/>
              <a:gd name="T1" fmla="*/ 0 h 402"/>
              <a:gd name="T2" fmla="*/ 627518128 w 418"/>
              <a:gd name="T3" fmla="*/ 186491555 h 402"/>
              <a:gd name="T4" fmla="*/ 453628191 w 418"/>
              <a:gd name="T5" fmla="*/ 337700934 h 402"/>
              <a:gd name="T6" fmla="*/ 302418761 w 418"/>
              <a:gd name="T7" fmla="*/ 514111917 h 402"/>
              <a:gd name="T8" fmla="*/ 151209380 w 418"/>
              <a:gd name="T9" fmla="*/ 677922818 h 402"/>
              <a:gd name="T10" fmla="*/ 0 w 418"/>
              <a:gd name="T11" fmla="*/ 1013102902 h 402"/>
              <a:gd name="T12" fmla="*/ 176410936 w 418"/>
              <a:gd name="T13" fmla="*/ 912296682 h 402"/>
              <a:gd name="T14" fmla="*/ 315018745 w 418"/>
              <a:gd name="T15" fmla="*/ 688003440 h 402"/>
              <a:gd name="T16" fmla="*/ 516632873 w 418"/>
              <a:gd name="T17" fmla="*/ 461189446 h 402"/>
              <a:gd name="T18" fmla="*/ 677922825 w 418"/>
              <a:gd name="T19" fmla="*/ 299897808 h 402"/>
              <a:gd name="T20" fmla="*/ 851812961 w 418"/>
              <a:gd name="T21" fmla="*/ 163810950 h 402"/>
              <a:gd name="T22" fmla="*/ 1053425402 w 418"/>
              <a:gd name="T23" fmla="*/ 10080625 h 402"/>
              <a:gd name="T24" fmla="*/ 889616087 w 418"/>
              <a:gd name="T25" fmla="*/ 0 h 402"/>
              <a:gd name="T26" fmla="*/ 889616087 w 418"/>
              <a:gd name="T27" fmla="*/ 0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
              <a:gd name="T43" fmla="*/ 0 h 402"/>
              <a:gd name="T44" fmla="*/ 418 w 418"/>
              <a:gd name="T45" fmla="*/ 402 h 4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 h="402">
                <a:moveTo>
                  <a:pt x="353" y="0"/>
                </a:moveTo>
                <a:lnTo>
                  <a:pt x="249" y="74"/>
                </a:lnTo>
                <a:lnTo>
                  <a:pt x="180" y="134"/>
                </a:lnTo>
                <a:lnTo>
                  <a:pt x="120" y="204"/>
                </a:lnTo>
                <a:lnTo>
                  <a:pt x="60" y="269"/>
                </a:lnTo>
                <a:lnTo>
                  <a:pt x="0" y="402"/>
                </a:lnTo>
                <a:lnTo>
                  <a:pt x="70" y="362"/>
                </a:lnTo>
                <a:lnTo>
                  <a:pt x="125" y="273"/>
                </a:lnTo>
                <a:lnTo>
                  <a:pt x="205" y="183"/>
                </a:lnTo>
                <a:lnTo>
                  <a:pt x="269" y="119"/>
                </a:lnTo>
                <a:lnTo>
                  <a:pt x="338" y="65"/>
                </a:lnTo>
                <a:lnTo>
                  <a:pt x="418" y="4"/>
                </a:lnTo>
                <a:lnTo>
                  <a:pt x="353" y="0"/>
                </a:lnTo>
                <a:close/>
              </a:path>
            </a:pathLst>
          </a:custGeom>
          <a:solidFill>
            <a:srgbClr val="000000"/>
          </a:solidFill>
          <a:ln w="9525">
            <a:noFill/>
            <a:round/>
            <a:headEnd/>
            <a:tailEnd/>
          </a:ln>
        </p:spPr>
        <p:txBody>
          <a:bodyPr/>
          <a:lstStyle/>
          <a:p>
            <a:endParaRPr lang="en-US"/>
          </a:p>
        </p:txBody>
      </p:sp>
      <p:sp>
        <p:nvSpPr>
          <p:cNvPr id="31766" name="Freeform 64"/>
          <p:cNvSpPr>
            <a:spLocks/>
          </p:cNvSpPr>
          <p:nvPr/>
        </p:nvSpPr>
        <p:spPr bwMode="auto">
          <a:xfrm>
            <a:off x="4452938" y="2516188"/>
            <a:ext cx="852487" cy="2600325"/>
          </a:xfrm>
          <a:custGeom>
            <a:avLst/>
            <a:gdLst>
              <a:gd name="T0" fmla="*/ 0 w 537"/>
              <a:gd name="T1" fmla="*/ 12601574 h 1638"/>
              <a:gd name="T2" fmla="*/ 236894540 w 537"/>
              <a:gd name="T3" fmla="*/ 138607808 h 1638"/>
              <a:gd name="T4" fmla="*/ 413305294 w 537"/>
              <a:gd name="T5" fmla="*/ 264615633 h 1638"/>
              <a:gd name="T6" fmla="*/ 551913049 w 537"/>
              <a:gd name="T7" fmla="*/ 388104046 h 1638"/>
              <a:gd name="T8" fmla="*/ 715723828 w 537"/>
              <a:gd name="T9" fmla="*/ 602316569 h 1638"/>
              <a:gd name="T10" fmla="*/ 889613833 w 537"/>
              <a:gd name="T11" fmla="*/ 929938570 h 1638"/>
              <a:gd name="T12" fmla="*/ 1003021540 w 537"/>
              <a:gd name="T13" fmla="*/ 1229836280 h 1638"/>
              <a:gd name="T14" fmla="*/ 1129027634 w 537"/>
              <a:gd name="T15" fmla="*/ 1570058066 h 1638"/>
              <a:gd name="T16" fmla="*/ 1204632243 w 537"/>
              <a:gd name="T17" fmla="*/ 2006044571 h 1638"/>
              <a:gd name="T18" fmla="*/ 1204632243 w 537"/>
              <a:gd name="T19" fmla="*/ 2147483647 h 1638"/>
              <a:gd name="T20" fmla="*/ 1192032268 w 537"/>
              <a:gd name="T21" fmla="*/ 2147483647 h 1638"/>
              <a:gd name="T22" fmla="*/ 1154229170 w 537"/>
              <a:gd name="T23" fmla="*/ 2147483647 h 1638"/>
              <a:gd name="T24" fmla="*/ 1103826098 w 537"/>
              <a:gd name="T25" fmla="*/ 2147483647 h 1638"/>
              <a:gd name="T26" fmla="*/ 1003021540 w 537"/>
              <a:gd name="T27" fmla="*/ 2147483647 h 1638"/>
              <a:gd name="T28" fmla="*/ 902215395 w 537"/>
              <a:gd name="T29" fmla="*/ 2147483647 h 1638"/>
              <a:gd name="T30" fmla="*/ 1018142462 w 537"/>
              <a:gd name="T31" fmla="*/ 2147483647 h 1638"/>
              <a:gd name="T32" fmla="*/ 1154229170 w 537"/>
              <a:gd name="T33" fmla="*/ 2147483647 h 1638"/>
              <a:gd name="T34" fmla="*/ 1267636877 w 537"/>
              <a:gd name="T35" fmla="*/ 2147483647 h 1638"/>
              <a:gd name="T36" fmla="*/ 1330641511 w 537"/>
              <a:gd name="T37" fmla="*/ 2147483647 h 1638"/>
              <a:gd name="T38" fmla="*/ 1353322100 w 537"/>
              <a:gd name="T39" fmla="*/ 2147483647 h 1638"/>
              <a:gd name="T40" fmla="*/ 1315520590 w 537"/>
              <a:gd name="T41" fmla="*/ 2106850791 h 1638"/>
              <a:gd name="T42" fmla="*/ 1277717492 w 537"/>
              <a:gd name="T43" fmla="*/ 1683464667 h 1638"/>
              <a:gd name="T44" fmla="*/ 1192032268 w 537"/>
              <a:gd name="T45" fmla="*/ 1381045610 h 1638"/>
              <a:gd name="T46" fmla="*/ 1091226123 w 537"/>
              <a:gd name="T47" fmla="*/ 1078626950 h 1638"/>
              <a:gd name="T48" fmla="*/ 917336317 w 537"/>
              <a:gd name="T49" fmla="*/ 680442183 h 1638"/>
              <a:gd name="T50" fmla="*/ 778726875 w 537"/>
              <a:gd name="T51" fmla="*/ 441028204 h 1638"/>
              <a:gd name="T52" fmla="*/ 564514611 w 537"/>
              <a:gd name="T53" fmla="*/ 226814094 h 1638"/>
              <a:gd name="T54" fmla="*/ 365421581 w 537"/>
              <a:gd name="T55" fmla="*/ 100806245 h 1638"/>
              <a:gd name="T56" fmla="*/ 236894540 w 537"/>
              <a:gd name="T57" fmla="*/ 0 h 1638"/>
              <a:gd name="T58" fmla="*/ 0 w 537"/>
              <a:gd name="T59" fmla="*/ 12601574 h 1638"/>
              <a:gd name="T60" fmla="*/ 0 w 537"/>
              <a:gd name="T61" fmla="*/ 12601574 h 16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7"/>
              <a:gd name="T94" fmla="*/ 0 h 1638"/>
              <a:gd name="T95" fmla="*/ 537 w 537"/>
              <a:gd name="T96" fmla="*/ 1638 h 16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7" h="1638">
                <a:moveTo>
                  <a:pt x="0" y="5"/>
                </a:moveTo>
                <a:lnTo>
                  <a:pt x="94" y="55"/>
                </a:lnTo>
                <a:lnTo>
                  <a:pt x="164" y="105"/>
                </a:lnTo>
                <a:lnTo>
                  <a:pt x="219" y="154"/>
                </a:lnTo>
                <a:lnTo>
                  <a:pt x="284" y="239"/>
                </a:lnTo>
                <a:lnTo>
                  <a:pt x="353" y="369"/>
                </a:lnTo>
                <a:lnTo>
                  <a:pt x="398" y="488"/>
                </a:lnTo>
                <a:lnTo>
                  <a:pt x="448" y="623"/>
                </a:lnTo>
                <a:lnTo>
                  <a:pt x="478" y="796"/>
                </a:lnTo>
                <a:lnTo>
                  <a:pt x="478" y="1026"/>
                </a:lnTo>
                <a:lnTo>
                  <a:pt x="473" y="1205"/>
                </a:lnTo>
                <a:lnTo>
                  <a:pt x="458" y="1305"/>
                </a:lnTo>
                <a:lnTo>
                  <a:pt x="438" y="1415"/>
                </a:lnTo>
                <a:lnTo>
                  <a:pt x="398" y="1533"/>
                </a:lnTo>
                <a:lnTo>
                  <a:pt x="358" y="1638"/>
                </a:lnTo>
                <a:lnTo>
                  <a:pt x="404" y="1603"/>
                </a:lnTo>
                <a:lnTo>
                  <a:pt x="458" y="1493"/>
                </a:lnTo>
                <a:lnTo>
                  <a:pt x="503" y="1335"/>
                </a:lnTo>
                <a:lnTo>
                  <a:pt x="528" y="1156"/>
                </a:lnTo>
                <a:lnTo>
                  <a:pt x="537" y="1026"/>
                </a:lnTo>
                <a:lnTo>
                  <a:pt x="522" y="836"/>
                </a:lnTo>
                <a:lnTo>
                  <a:pt x="507" y="668"/>
                </a:lnTo>
                <a:lnTo>
                  <a:pt x="473" y="548"/>
                </a:lnTo>
                <a:lnTo>
                  <a:pt x="433" y="428"/>
                </a:lnTo>
                <a:lnTo>
                  <a:pt x="364" y="270"/>
                </a:lnTo>
                <a:lnTo>
                  <a:pt x="309" y="175"/>
                </a:lnTo>
                <a:lnTo>
                  <a:pt x="224" y="90"/>
                </a:lnTo>
                <a:lnTo>
                  <a:pt x="145" y="40"/>
                </a:lnTo>
                <a:lnTo>
                  <a:pt x="94" y="0"/>
                </a:lnTo>
                <a:lnTo>
                  <a:pt x="0" y="5"/>
                </a:lnTo>
                <a:close/>
              </a:path>
            </a:pathLst>
          </a:custGeom>
          <a:solidFill>
            <a:srgbClr val="000000"/>
          </a:solidFill>
          <a:ln w="9525">
            <a:noFill/>
            <a:round/>
            <a:headEnd/>
            <a:tailEnd/>
          </a:ln>
        </p:spPr>
        <p:txBody>
          <a:bodyPr/>
          <a:lstStyle/>
          <a:p>
            <a:endParaRPr lang="en-US"/>
          </a:p>
        </p:txBody>
      </p:sp>
      <p:sp>
        <p:nvSpPr>
          <p:cNvPr id="31767" name="Freeform 65"/>
          <p:cNvSpPr>
            <a:spLocks/>
          </p:cNvSpPr>
          <p:nvPr/>
        </p:nvSpPr>
        <p:spPr bwMode="auto">
          <a:xfrm>
            <a:off x="4240213" y="3400425"/>
            <a:ext cx="2155825" cy="641350"/>
          </a:xfrm>
          <a:custGeom>
            <a:avLst/>
            <a:gdLst>
              <a:gd name="T0" fmla="*/ 50403119 w 1358"/>
              <a:gd name="T1" fmla="*/ 204133438 h 404"/>
              <a:gd name="T2" fmla="*/ 478829714 w 1358"/>
              <a:gd name="T3" fmla="*/ 103327194 h 404"/>
              <a:gd name="T4" fmla="*/ 902216010 w 1358"/>
              <a:gd name="T5" fmla="*/ 40322500 h 404"/>
              <a:gd name="T6" fmla="*/ 1239916826 w 1358"/>
              <a:gd name="T7" fmla="*/ 25201561 h 404"/>
              <a:gd name="T8" fmla="*/ 1572577331 w 1358"/>
              <a:gd name="T9" fmla="*/ 0 h 404"/>
              <a:gd name="T10" fmla="*/ 2003523498 w 1358"/>
              <a:gd name="T11" fmla="*/ 50403122 h 404"/>
              <a:gd name="T12" fmla="*/ 2147483647 w 1358"/>
              <a:gd name="T13" fmla="*/ 126007824 h 404"/>
              <a:gd name="T14" fmla="*/ 2147483647 w 1358"/>
              <a:gd name="T15" fmla="*/ 204133438 h 404"/>
              <a:gd name="T16" fmla="*/ 2147483647 w 1358"/>
              <a:gd name="T17" fmla="*/ 304938120 h 404"/>
              <a:gd name="T18" fmla="*/ 2147483647 w 1358"/>
              <a:gd name="T19" fmla="*/ 428426631 h 404"/>
              <a:gd name="T20" fmla="*/ 2147483647 w 1358"/>
              <a:gd name="T21" fmla="*/ 680442180 h 404"/>
              <a:gd name="T22" fmla="*/ 2147483647 w 1358"/>
              <a:gd name="T23" fmla="*/ 1018143214 h 404"/>
              <a:gd name="T24" fmla="*/ 2147483647 w 1358"/>
              <a:gd name="T25" fmla="*/ 929938566 h 404"/>
              <a:gd name="T26" fmla="*/ 2147483647 w 1358"/>
              <a:gd name="T27" fmla="*/ 819051526 h 404"/>
              <a:gd name="T28" fmla="*/ 2147483647 w 1358"/>
              <a:gd name="T29" fmla="*/ 740925912 h 404"/>
              <a:gd name="T30" fmla="*/ 2147483647 w 1358"/>
              <a:gd name="T31" fmla="*/ 630039071 h 404"/>
              <a:gd name="T32" fmla="*/ 2147483647 w 1358"/>
              <a:gd name="T33" fmla="*/ 453628186 h 404"/>
              <a:gd name="T34" fmla="*/ 2147483647 w 1358"/>
              <a:gd name="T35" fmla="*/ 365423439 h 404"/>
              <a:gd name="T36" fmla="*/ 2147483647 w 1358"/>
              <a:gd name="T37" fmla="*/ 252015648 h 404"/>
              <a:gd name="T38" fmla="*/ 1943039770 w 1358"/>
              <a:gd name="T39" fmla="*/ 178931883 h 404"/>
              <a:gd name="T40" fmla="*/ 1643141681 w 1358"/>
              <a:gd name="T41" fmla="*/ 151209379 h 404"/>
              <a:gd name="T42" fmla="*/ 1302921503 w 1358"/>
              <a:gd name="T43" fmla="*/ 126007824 h 404"/>
              <a:gd name="T44" fmla="*/ 952619117 w 1358"/>
              <a:gd name="T45" fmla="*/ 141128757 h 404"/>
              <a:gd name="T46" fmla="*/ 602316532 w 1358"/>
              <a:gd name="T47" fmla="*/ 189012505 h 404"/>
              <a:gd name="T48" fmla="*/ 350302486 w 1358"/>
              <a:gd name="T49" fmla="*/ 241935026 h 404"/>
              <a:gd name="T50" fmla="*/ 0 w 1358"/>
              <a:gd name="T51" fmla="*/ 327620313 h 404"/>
              <a:gd name="T52" fmla="*/ 50403119 w 1358"/>
              <a:gd name="T53" fmla="*/ 204133438 h 404"/>
              <a:gd name="T54" fmla="*/ 50403119 w 1358"/>
              <a:gd name="T55" fmla="*/ 204133438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8"/>
              <a:gd name="T85" fmla="*/ 0 h 404"/>
              <a:gd name="T86" fmla="*/ 1358 w 1358"/>
              <a:gd name="T87" fmla="*/ 404 h 4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8" h="404">
                <a:moveTo>
                  <a:pt x="20" y="81"/>
                </a:moveTo>
                <a:lnTo>
                  <a:pt x="190" y="41"/>
                </a:lnTo>
                <a:lnTo>
                  <a:pt x="358" y="16"/>
                </a:lnTo>
                <a:lnTo>
                  <a:pt x="492" y="10"/>
                </a:lnTo>
                <a:lnTo>
                  <a:pt x="624" y="0"/>
                </a:lnTo>
                <a:lnTo>
                  <a:pt x="795" y="20"/>
                </a:lnTo>
                <a:lnTo>
                  <a:pt x="925" y="50"/>
                </a:lnTo>
                <a:lnTo>
                  <a:pt x="1029" y="81"/>
                </a:lnTo>
                <a:lnTo>
                  <a:pt x="1154" y="121"/>
                </a:lnTo>
                <a:lnTo>
                  <a:pt x="1233" y="170"/>
                </a:lnTo>
                <a:lnTo>
                  <a:pt x="1358" y="270"/>
                </a:lnTo>
                <a:lnTo>
                  <a:pt x="1343" y="404"/>
                </a:lnTo>
                <a:lnTo>
                  <a:pt x="1273" y="369"/>
                </a:lnTo>
                <a:lnTo>
                  <a:pt x="1253" y="325"/>
                </a:lnTo>
                <a:lnTo>
                  <a:pt x="1273" y="294"/>
                </a:lnTo>
                <a:lnTo>
                  <a:pt x="1238" y="250"/>
                </a:lnTo>
                <a:lnTo>
                  <a:pt x="1139" y="180"/>
                </a:lnTo>
                <a:lnTo>
                  <a:pt x="1050" y="145"/>
                </a:lnTo>
                <a:lnTo>
                  <a:pt x="911" y="100"/>
                </a:lnTo>
                <a:lnTo>
                  <a:pt x="771" y="71"/>
                </a:lnTo>
                <a:lnTo>
                  <a:pt x="652" y="60"/>
                </a:lnTo>
                <a:lnTo>
                  <a:pt x="517" y="50"/>
                </a:lnTo>
                <a:lnTo>
                  <a:pt x="378" y="56"/>
                </a:lnTo>
                <a:lnTo>
                  <a:pt x="239" y="75"/>
                </a:lnTo>
                <a:lnTo>
                  <a:pt x="139" y="96"/>
                </a:lnTo>
                <a:lnTo>
                  <a:pt x="0" y="130"/>
                </a:lnTo>
                <a:lnTo>
                  <a:pt x="20" y="81"/>
                </a:lnTo>
                <a:close/>
              </a:path>
            </a:pathLst>
          </a:custGeom>
          <a:solidFill>
            <a:srgbClr val="000000"/>
          </a:solidFill>
          <a:ln w="9525">
            <a:noFill/>
            <a:round/>
            <a:headEnd/>
            <a:tailEnd/>
          </a:ln>
        </p:spPr>
        <p:txBody>
          <a:bodyPr/>
          <a:lstStyle/>
          <a:p>
            <a:endParaRPr lang="en-US"/>
          </a:p>
        </p:txBody>
      </p:sp>
      <p:sp>
        <p:nvSpPr>
          <p:cNvPr id="31768" name="Freeform 66"/>
          <p:cNvSpPr>
            <a:spLocks/>
          </p:cNvSpPr>
          <p:nvPr/>
        </p:nvSpPr>
        <p:spPr bwMode="auto">
          <a:xfrm>
            <a:off x="4651375" y="3970338"/>
            <a:ext cx="528638" cy="196850"/>
          </a:xfrm>
          <a:custGeom>
            <a:avLst/>
            <a:gdLst>
              <a:gd name="T0" fmla="*/ 0 w 333"/>
              <a:gd name="T1" fmla="*/ 201612500 h 124"/>
              <a:gd name="T2" fmla="*/ 277217447 w 333"/>
              <a:gd name="T3" fmla="*/ 100806250 h 124"/>
              <a:gd name="T4" fmla="*/ 488910794 w 333"/>
              <a:gd name="T5" fmla="*/ 25201562 h 124"/>
              <a:gd name="T6" fmla="*/ 839213708 w 333"/>
              <a:gd name="T7" fmla="*/ 0 h 124"/>
              <a:gd name="T8" fmla="*/ 788810355 w 333"/>
              <a:gd name="T9" fmla="*/ 100806250 h 124"/>
              <a:gd name="T10" fmla="*/ 549394579 w 333"/>
              <a:gd name="T11" fmla="*/ 100806250 h 124"/>
              <a:gd name="T12" fmla="*/ 337701232 w 333"/>
              <a:gd name="T13" fmla="*/ 176410944 h 124"/>
              <a:gd name="T14" fmla="*/ 186491720 w 333"/>
              <a:gd name="T15" fmla="*/ 249496300 h 124"/>
              <a:gd name="T16" fmla="*/ 37803172 w 333"/>
              <a:gd name="T17" fmla="*/ 312499397 h 124"/>
              <a:gd name="T18" fmla="*/ 0 w 333"/>
              <a:gd name="T19" fmla="*/ 201612500 h 124"/>
              <a:gd name="T20" fmla="*/ 0 w 333"/>
              <a:gd name="T21" fmla="*/ 20161250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3"/>
              <a:gd name="T34" fmla="*/ 0 h 124"/>
              <a:gd name="T35" fmla="*/ 333 w 333"/>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3" h="124">
                <a:moveTo>
                  <a:pt x="0" y="80"/>
                </a:moveTo>
                <a:lnTo>
                  <a:pt x="110" y="40"/>
                </a:lnTo>
                <a:lnTo>
                  <a:pt x="194" y="10"/>
                </a:lnTo>
                <a:lnTo>
                  <a:pt x="333" y="0"/>
                </a:lnTo>
                <a:lnTo>
                  <a:pt x="313" y="40"/>
                </a:lnTo>
                <a:lnTo>
                  <a:pt x="218" y="40"/>
                </a:lnTo>
                <a:lnTo>
                  <a:pt x="134" y="70"/>
                </a:lnTo>
                <a:lnTo>
                  <a:pt x="74" y="99"/>
                </a:lnTo>
                <a:lnTo>
                  <a:pt x="15" y="124"/>
                </a:lnTo>
                <a:lnTo>
                  <a:pt x="0" y="80"/>
                </a:lnTo>
                <a:close/>
              </a:path>
            </a:pathLst>
          </a:custGeom>
          <a:solidFill>
            <a:srgbClr val="000000"/>
          </a:solidFill>
          <a:ln w="9525">
            <a:noFill/>
            <a:round/>
            <a:headEnd/>
            <a:tailEnd/>
          </a:ln>
        </p:spPr>
        <p:txBody>
          <a:bodyPr/>
          <a:lstStyle/>
          <a:p>
            <a:endParaRPr lang="en-US"/>
          </a:p>
        </p:txBody>
      </p:sp>
      <p:sp>
        <p:nvSpPr>
          <p:cNvPr id="31769" name="Freeform 67"/>
          <p:cNvSpPr>
            <a:spLocks/>
          </p:cNvSpPr>
          <p:nvPr/>
        </p:nvSpPr>
        <p:spPr bwMode="auto">
          <a:xfrm>
            <a:off x="5013325" y="4414838"/>
            <a:ext cx="1035050" cy="788987"/>
          </a:xfrm>
          <a:custGeom>
            <a:avLst/>
            <a:gdLst>
              <a:gd name="T0" fmla="*/ 0 w 652"/>
              <a:gd name="T1" fmla="*/ 47882145 h 497"/>
              <a:gd name="T2" fmla="*/ 352821842 w 652"/>
              <a:gd name="T3" fmla="*/ 0 h 497"/>
              <a:gd name="T4" fmla="*/ 776208033 w 652"/>
              <a:gd name="T5" fmla="*/ 35282169 h 497"/>
              <a:gd name="T6" fmla="*/ 1030743123 w 652"/>
              <a:gd name="T7" fmla="*/ 95765878 h 497"/>
              <a:gd name="T8" fmla="*/ 1242436169 w 652"/>
              <a:gd name="T9" fmla="*/ 196572064 h 497"/>
              <a:gd name="T10" fmla="*/ 1403727696 w 652"/>
              <a:gd name="T11" fmla="*/ 335179792 h 497"/>
              <a:gd name="T12" fmla="*/ 1519654840 w 652"/>
              <a:gd name="T13" fmla="*/ 451106977 h 497"/>
              <a:gd name="T14" fmla="*/ 1592738550 w 652"/>
              <a:gd name="T15" fmla="*/ 599796859 h 497"/>
              <a:gd name="T16" fmla="*/ 1643141657 w 652"/>
              <a:gd name="T17" fmla="*/ 950097674 h 497"/>
              <a:gd name="T18" fmla="*/ 1265118361 w 652"/>
              <a:gd name="T19" fmla="*/ 1252516158 h 497"/>
              <a:gd name="T20" fmla="*/ 1381045505 w 652"/>
              <a:gd name="T21" fmla="*/ 1003021702 h 497"/>
              <a:gd name="T22" fmla="*/ 1428929249 w 652"/>
              <a:gd name="T23" fmla="*/ 788807617 h 497"/>
              <a:gd name="T24" fmla="*/ 1418848628 w 652"/>
              <a:gd name="T25" fmla="*/ 561993754 h 497"/>
              <a:gd name="T26" fmla="*/ 1302921484 w 652"/>
              <a:gd name="T27" fmla="*/ 398184437 h 497"/>
              <a:gd name="T28" fmla="*/ 1141629957 w 652"/>
              <a:gd name="T29" fmla="*/ 297378275 h 497"/>
              <a:gd name="T30" fmla="*/ 940017532 w 652"/>
              <a:gd name="T31" fmla="*/ 211693038 h 497"/>
              <a:gd name="T32" fmla="*/ 728325876 w 652"/>
              <a:gd name="T33" fmla="*/ 173889884 h 497"/>
              <a:gd name="T34" fmla="*/ 478829707 w 652"/>
              <a:gd name="T35" fmla="*/ 123486804 h 497"/>
              <a:gd name="T36" fmla="*/ 163810938 w 652"/>
              <a:gd name="T37" fmla="*/ 110886827 h 497"/>
              <a:gd name="T38" fmla="*/ 12601573 w 652"/>
              <a:gd name="T39" fmla="*/ 136088367 h 497"/>
              <a:gd name="T40" fmla="*/ 0 w 652"/>
              <a:gd name="T41" fmla="*/ 47882145 h 497"/>
              <a:gd name="T42" fmla="*/ 0 w 652"/>
              <a:gd name="T43" fmla="*/ 47882145 h 4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2"/>
              <a:gd name="T67" fmla="*/ 0 h 497"/>
              <a:gd name="T68" fmla="*/ 652 w 652"/>
              <a:gd name="T69" fmla="*/ 497 h 4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2" h="497">
                <a:moveTo>
                  <a:pt x="0" y="19"/>
                </a:moveTo>
                <a:lnTo>
                  <a:pt x="140" y="0"/>
                </a:lnTo>
                <a:lnTo>
                  <a:pt x="308" y="14"/>
                </a:lnTo>
                <a:lnTo>
                  <a:pt x="409" y="38"/>
                </a:lnTo>
                <a:lnTo>
                  <a:pt x="493" y="78"/>
                </a:lnTo>
                <a:lnTo>
                  <a:pt x="557" y="133"/>
                </a:lnTo>
                <a:lnTo>
                  <a:pt x="603" y="179"/>
                </a:lnTo>
                <a:lnTo>
                  <a:pt x="632" y="238"/>
                </a:lnTo>
                <a:lnTo>
                  <a:pt x="652" y="377"/>
                </a:lnTo>
                <a:lnTo>
                  <a:pt x="502" y="497"/>
                </a:lnTo>
                <a:lnTo>
                  <a:pt x="548" y="398"/>
                </a:lnTo>
                <a:lnTo>
                  <a:pt x="567" y="313"/>
                </a:lnTo>
                <a:lnTo>
                  <a:pt x="563" y="223"/>
                </a:lnTo>
                <a:lnTo>
                  <a:pt x="517" y="158"/>
                </a:lnTo>
                <a:lnTo>
                  <a:pt x="453" y="118"/>
                </a:lnTo>
                <a:lnTo>
                  <a:pt x="373" y="84"/>
                </a:lnTo>
                <a:lnTo>
                  <a:pt x="289" y="69"/>
                </a:lnTo>
                <a:lnTo>
                  <a:pt x="190" y="49"/>
                </a:lnTo>
                <a:lnTo>
                  <a:pt x="65" y="44"/>
                </a:lnTo>
                <a:lnTo>
                  <a:pt x="5" y="54"/>
                </a:lnTo>
                <a:lnTo>
                  <a:pt x="0" y="19"/>
                </a:lnTo>
                <a:close/>
              </a:path>
            </a:pathLst>
          </a:custGeom>
          <a:solidFill>
            <a:srgbClr val="000000"/>
          </a:solidFill>
          <a:ln w="9525">
            <a:noFill/>
            <a:round/>
            <a:headEnd/>
            <a:tailEnd/>
          </a:ln>
        </p:spPr>
        <p:txBody>
          <a:bodyPr/>
          <a:lstStyle/>
          <a:p>
            <a:endParaRPr lang="en-US"/>
          </a:p>
        </p:txBody>
      </p:sp>
      <p:sp>
        <p:nvSpPr>
          <p:cNvPr id="31770" name="Freeform 68"/>
          <p:cNvSpPr>
            <a:spLocks/>
          </p:cNvSpPr>
          <p:nvPr/>
        </p:nvSpPr>
        <p:spPr bwMode="auto">
          <a:xfrm>
            <a:off x="5164138" y="4003675"/>
            <a:ext cx="434975" cy="820738"/>
          </a:xfrm>
          <a:custGeom>
            <a:avLst/>
            <a:gdLst>
              <a:gd name="T0" fmla="*/ 340221835 w 274"/>
              <a:gd name="T1" fmla="*/ 0 h 517"/>
              <a:gd name="T2" fmla="*/ 413305540 w 274"/>
              <a:gd name="T3" fmla="*/ 73085360 h 517"/>
              <a:gd name="T4" fmla="*/ 614918049 w 274"/>
              <a:gd name="T5" fmla="*/ 85685349 h 517"/>
              <a:gd name="T6" fmla="*/ 690522703 w 274"/>
              <a:gd name="T7" fmla="*/ 173891648 h 517"/>
              <a:gd name="T8" fmla="*/ 665321152 w 274"/>
              <a:gd name="T9" fmla="*/ 451109023 h 517"/>
              <a:gd name="T10" fmla="*/ 614918049 w 274"/>
              <a:gd name="T11" fmla="*/ 763608441 h 517"/>
              <a:gd name="T12" fmla="*/ 574595567 w 274"/>
              <a:gd name="T13" fmla="*/ 1050906491 h 517"/>
              <a:gd name="T14" fmla="*/ 536792447 w 274"/>
              <a:gd name="T15" fmla="*/ 1227317452 h 517"/>
              <a:gd name="T16" fmla="*/ 362902438 w 274"/>
              <a:gd name="T17" fmla="*/ 1302922150 h 517"/>
              <a:gd name="T18" fmla="*/ 0 w 274"/>
              <a:gd name="T19" fmla="*/ 1302922150 h 517"/>
              <a:gd name="T20" fmla="*/ 25201557 w 274"/>
              <a:gd name="T21" fmla="*/ 1227317452 h 517"/>
              <a:gd name="T22" fmla="*/ 176410909 w 274"/>
              <a:gd name="T23" fmla="*/ 1239917442 h 517"/>
              <a:gd name="T24" fmla="*/ 362902438 w 274"/>
              <a:gd name="T25" fmla="*/ 1176914321 h 517"/>
              <a:gd name="T26" fmla="*/ 463708742 w 274"/>
              <a:gd name="T27" fmla="*/ 1066027430 h 517"/>
              <a:gd name="T28" fmla="*/ 488910293 w 274"/>
              <a:gd name="T29" fmla="*/ 788810006 h 517"/>
              <a:gd name="T30" fmla="*/ 551913378 w 274"/>
              <a:gd name="T31" fmla="*/ 398184841 h 517"/>
              <a:gd name="T32" fmla="*/ 536792447 w 274"/>
              <a:gd name="T33" fmla="*/ 211693253 h 517"/>
              <a:gd name="T34" fmla="*/ 441026552 w 274"/>
              <a:gd name="T35" fmla="*/ 173891648 h 517"/>
              <a:gd name="T36" fmla="*/ 325100904 w 274"/>
              <a:gd name="T37" fmla="*/ 136088506 h 517"/>
              <a:gd name="T38" fmla="*/ 340221835 w 274"/>
              <a:gd name="T39" fmla="*/ 0 h 517"/>
              <a:gd name="T40" fmla="*/ 340221835 w 274"/>
              <a:gd name="T41" fmla="*/ 0 h 5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4"/>
              <a:gd name="T64" fmla="*/ 0 h 517"/>
              <a:gd name="T65" fmla="*/ 274 w 274"/>
              <a:gd name="T66" fmla="*/ 517 h 5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4" h="517">
                <a:moveTo>
                  <a:pt x="135" y="0"/>
                </a:moveTo>
                <a:lnTo>
                  <a:pt x="164" y="29"/>
                </a:lnTo>
                <a:lnTo>
                  <a:pt x="244" y="34"/>
                </a:lnTo>
                <a:lnTo>
                  <a:pt x="274" y="69"/>
                </a:lnTo>
                <a:lnTo>
                  <a:pt x="264" y="179"/>
                </a:lnTo>
                <a:lnTo>
                  <a:pt x="244" y="303"/>
                </a:lnTo>
                <a:lnTo>
                  <a:pt x="228" y="417"/>
                </a:lnTo>
                <a:lnTo>
                  <a:pt x="213" y="487"/>
                </a:lnTo>
                <a:lnTo>
                  <a:pt x="144" y="517"/>
                </a:lnTo>
                <a:lnTo>
                  <a:pt x="0" y="517"/>
                </a:lnTo>
                <a:lnTo>
                  <a:pt x="10" y="487"/>
                </a:lnTo>
                <a:lnTo>
                  <a:pt x="70" y="492"/>
                </a:lnTo>
                <a:lnTo>
                  <a:pt x="144" y="467"/>
                </a:lnTo>
                <a:lnTo>
                  <a:pt x="184" y="423"/>
                </a:lnTo>
                <a:lnTo>
                  <a:pt x="194" y="313"/>
                </a:lnTo>
                <a:lnTo>
                  <a:pt x="219" y="158"/>
                </a:lnTo>
                <a:lnTo>
                  <a:pt x="213" y="84"/>
                </a:lnTo>
                <a:lnTo>
                  <a:pt x="175" y="69"/>
                </a:lnTo>
                <a:lnTo>
                  <a:pt x="129" y="54"/>
                </a:lnTo>
                <a:lnTo>
                  <a:pt x="135" y="0"/>
                </a:lnTo>
                <a:close/>
              </a:path>
            </a:pathLst>
          </a:custGeom>
          <a:solidFill>
            <a:srgbClr val="000000"/>
          </a:solidFill>
          <a:ln w="9525">
            <a:noFill/>
            <a:round/>
            <a:headEnd/>
            <a:tailEnd/>
          </a:ln>
        </p:spPr>
        <p:txBody>
          <a:bodyPr/>
          <a:lstStyle/>
          <a:p>
            <a:endParaRPr lang="en-US"/>
          </a:p>
        </p:txBody>
      </p:sp>
      <p:sp>
        <p:nvSpPr>
          <p:cNvPr id="31771" name="Freeform 69"/>
          <p:cNvSpPr>
            <a:spLocks/>
          </p:cNvSpPr>
          <p:nvPr/>
        </p:nvSpPr>
        <p:spPr bwMode="auto">
          <a:xfrm>
            <a:off x="4619625" y="4840288"/>
            <a:ext cx="457200" cy="544512"/>
          </a:xfrm>
          <a:custGeom>
            <a:avLst/>
            <a:gdLst>
              <a:gd name="T0" fmla="*/ 0 w 288"/>
              <a:gd name="T1" fmla="*/ 602315981 h 343"/>
              <a:gd name="T2" fmla="*/ 10080624 w 288"/>
              <a:gd name="T3" fmla="*/ 816529783 h 343"/>
              <a:gd name="T4" fmla="*/ 88206250 w 288"/>
              <a:gd name="T5" fmla="*/ 864412095 h 343"/>
              <a:gd name="T6" fmla="*/ 249494668 w 288"/>
              <a:gd name="T7" fmla="*/ 751005804 h 343"/>
              <a:gd name="T8" fmla="*/ 451107182 w 288"/>
              <a:gd name="T9" fmla="*/ 627517511 h 343"/>
              <a:gd name="T10" fmla="*/ 539313407 w 288"/>
              <a:gd name="T11" fmla="*/ 501509859 h 343"/>
              <a:gd name="T12" fmla="*/ 524192476 w 288"/>
              <a:gd name="T13" fmla="*/ 375502108 h 343"/>
              <a:gd name="T14" fmla="*/ 599797132 w 288"/>
              <a:gd name="T15" fmla="*/ 236894485 h 343"/>
              <a:gd name="T16" fmla="*/ 725804891 w 288"/>
              <a:gd name="T17" fmla="*/ 100806146 h 343"/>
              <a:gd name="T18" fmla="*/ 652721184 w 288"/>
              <a:gd name="T19" fmla="*/ 0 h 343"/>
              <a:gd name="T20" fmla="*/ 539313407 w 288"/>
              <a:gd name="T21" fmla="*/ 126007702 h 343"/>
              <a:gd name="T22" fmla="*/ 451107182 w 288"/>
              <a:gd name="T23" fmla="*/ 226813873 h 343"/>
              <a:gd name="T24" fmla="*/ 400703979 w 288"/>
              <a:gd name="T25" fmla="*/ 350300578 h 343"/>
              <a:gd name="T26" fmla="*/ 388103997 w 288"/>
              <a:gd name="T27" fmla="*/ 491429247 h 343"/>
              <a:gd name="T28" fmla="*/ 337700894 w 288"/>
              <a:gd name="T29" fmla="*/ 577114451 h 343"/>
              <a:gd name="T30" fmla="*/ 211693134 w 288"/>
              <a:gd name="T31" fmla="*/ 665320601 h 343"/>
              <a:gd name="T32" fmla="*/ 136088429 w 288"/>
              <a:gd name="T33" fmla="*/ 728323633 h 343"/>
              <a:gd name="T34" fmla="*/ 73083731 w 288"/>
              <a:gd name="T35" fmla="*/ 564514479 h 343"/>
              <a:gd name="T36" fmla="*/ 0 w 288"/>
              <a:gd name="T37" fmla="*/ 602315981 h 343"/>
              <a:gd name="T38" fmla="*/ 0 w 288"/>
              <a:gd name="T39" fmla="*/ 602315981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8"/>
              <a:gd name="T61" fmla="*/ 0 h 343"/>
              <a:gd name="T62" fmla="*/ 288 w 28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8" h="343">
                <a:moveTo>
                  <a:pt x="0" y="239"/>
                </a:moveTo>
                <a:lnTo>
                  <a:pt x="4" y="324"/>
                </a:lnTo>
                <a:lnTo>
                  <a:pt x="35" y="343"/>
                </a:lnTo>
                <a:lnTo>
                  <a:pt x="99" y="298"/>
                </a:lnTo>
                <a:lnTo>
                  <a:pt x="179" y="249"/>
                </a:lnTo>
                <a:lnTo>
                  <a:pt x="214" y="199"/>
                </a:lnTo>
                <a:lnTo>
                  <a:pt x="208" y="149"/>
                </a:lnTo>
                <a:lnTo>
                  <a:pt x="238" y="94"/>
                </a:lnTo>
                <a:lnTo>
                  <a:pt x="288" y="40"/>
                </a:lnTo>
                <a:lnTo>
                  <a:pt x="259" y="0"/>
                </a:lnTo>
                <a:lnTo>
                  <a:pt x="214" y="50"/>
                </a:lnTo>
                <a:lnTo>
                  <a:pt x="179" y="90"/>
                </a:lnTo>
                <a:lnTo>
                  <a:pt x="159" y="139"/>
                </a:lnTo>
                <a:lnTo>
                  <a:pt x="154" y="195"/>
                </a:lnTo>
                <a:lnTo>
                  <a:pt x="134" y="229"/>
                </a:lnTo>
                <a:lnTo>
                  <a:pt x="84" y="264"/>
                </a:lnTo>
                <a:lnTo>
                  <a:pt x="54" y="289"/>
                </a:lnTo>
                <a:lnTo>
                  <a:pt x="29" y="224"/>
                </a:lnTo>
                <a:lnTo>
                  <a:pt x="0" y="239"/>
                </a:lnTo>
                <a:close/>
              </a:path>
            </a:pathLst>
          </a:custGeom>
          <a:solidFill>
            <a:srgbClr val="000000"/>
          </a:solidFill>
          <a:ln w="9525">
            <a:noFill/>
            <a:round/>
            <a:headEnd/>
            <a:tailEnd/>
          </a:ln>
        </p:spPr>
        <p:txBody>
          <a:bodyPr/>
          <a:lstStyle/>
          <a:p>
            <a:endParaRPr lang="en-US"/>
          </a:p>
        </p:txBody>
      </p:sp>
      <p:sp>
        <p:nvSpPr>
          <p:cNvPr id="31772" name="Freeform 70"/>
          <p:cNvSpPr>
            <a:spLocks/>
          </p:cNvSpPr>
          <p:nvPr/>
        </p:nvSpPr>
        <p:spPr bwMode="auto">
          <a:xfrm>
            <a:off x="4121150" y="2720975"/>
            <a:ext cx="2157413" cy="1787525"/>
          </a:xfrm>
          <a:custGeom>
            <a:avLst/>
            <a:gdLst>
              <a:gd name="T0" fmla="*/ 2147483647 w 1359"/>
              <a:gd name="T1" fmla="*/ 340221839 h 1126"/>
              <a:gd name="T2" fmla="*/ 2147483647 w 1359"/>
              <a:gd name="T3" fmla="*/ 592235867 h 1126"/>
              <a:gd name="T4" fmla="*/ 2147483647 w 1359"/>
              <a:gd name="T5" fmla="*/ 806449849 h 1126"/>
              <a:gd name="T6" fmla="*/ 2147483647 w 1359"/>
              <a:gd name="T7" fmla="*/ 1030743062 h 1126"/>
              <a:gd name="T8" fmla="*/ 2147483647 w 1359"/>
              <a:gd name="T9" fmla="*/ 1181952372 h 1126"/>
              <a:gd name="T10" fmla="*/ 2147483647 w 1359"/>
              <a:gd name="T11" fmla="*/ 1129029907 h 1126"/>
              <a:gd name="T12" fmla="*/ 2147483647 w 1359"/>
              <a:gd name="T13" fmla="*/ 1229836114 h 1126"/>
              <a:gd name="T14" fmla="*/ 2147483647 w 1359"/>
              <a:gd name="T15" fmla="*/ 1292840786 h 1126"/>
              <a:gd name="T16" fmla="*/ 2147483647 w 1359"/>
              <a:gd name="T17" fmla="*/ 1557456284 h 1126"/>
              <a:gd name="T18" fmla="*/ 2147483647 w 1359"/>
              <a:gd name="T19" fmla="*/ 1920359024 h 1126"/>
              <a:gd name="T20" fmla="*/ 2147483647 w 1359"/>
              <a:gd name="T21" fmla="*/ 2147483647 h 1126"/>
              <a:gd name="T22" fmla="*/ 2147483647 w 1359"/>
              <a:gd name="T23" fmla="*/ 2147483647 h 1126"/>
              <a:gd name="T24" fmla="*/ 2147483647 w 1359"/>
              <a:gd name="T25" fmla="*/ 2147483647 h 1126"/>
              <a:gd name="T26" fmla="*/ 2147483647 w 1359"/>
              <a:gd name="T27" fmla="*/ 2147483647 h 1126"/>
              <a:gd name="T28" fmla="*/ 2147483647 w 1359"/>
              <a:gd name="T29" fmla="*/ 2147483647 h 1126"/>
              <a:gd name="T30" fmla="*/ 2147483647 w 1359"/>
              <a:gd name="T31" fmla="*/ 1910278403 h 1126"/>
              <a:gd name="T32" fmla="*/ 2147483647 w 1359"/>
              <a:gd name="T33" fmla="*/ 1633060939 h 1126"/>
              <a:gd name="T34" fmla="*/ 2147483647 w 1359"/>
              <a:gd name="T35" fmla="*/ 1343243889 h 1126"/>
              <a:gd name="T36" fmla="*/ 2147483647 w 1359"/>
              <a:gd name="T37" fmla="*/ 1118949287 h 1126"/>
              <a:gd name="T38" fmla="*/ 2147483647 w 1359"/>
              <a:gd name="T39" fmla="*/ 929936856 h 1126"/>
              <a:gd name="T40" fmla="*/ 2147483647 w 1359"/>
              <a:gd name="T41" fmla="*/ 753525797 h 1126"/>
              <a:gd name="T42" fmla="*/ 2147483647 w 1359"/>
              <a:gd name="T43" fmla="*/ 904735305 h 1126"/>
              <a:gd name="T44" fmla="*/ 2147483647 w 1359"/>
              <a:gd name="T45" fmla="*/ 1030743062 h 1126"/>
              <a:gd name="T46" fmla="*/ 2147483647 w 1359"/>
              <a:gd name="T47" fmla="*/ 1103828356 h 1126"/>
              <a:gd name="T48" fmla="*/ 2147483647 w 1359"/>
              <a:gd name="T49" fmla="*/ 1181952372 h 1126"/>
              <a:gd name="T50" fmla="*/ 2147483647 w 1359"/>
              <a:gd name="T51" fmla="*/ 1166831441 h 1126"/>
              <a:gd name="T52" fmla="*/ 2147483647 w 1359"/>
              <a:gd name="T53" fmla="*/ 1030743062 h 1126"/>
              <a:gd name="T54" fmla="*/ 2147483647 w 1359"/>
              <a:gd name="T55" fmla="*/ 929936856 h 1126"/>
              <a:gd name="T56" fmla="*/ 2147483647 w 1359"/>
              <a:gd name="T57" fmla="*/ 791328918 h 1126"/>
              <a:gd name="T58" fmla="*/ 2147483647 w 1359"/>
              <a:gd name="T59" fmla="*/ 652721178 h 1126"/>
              <a:gd name="T60" fmla="*/ 2147483647 w 1359"/>
              <a:gd name="T61" fmla="*/ 478829678 h 1126"/>
              <a:gd name="T62" fmla="*/ 2147483647 w 1359"/>
              <a:gd name="T63" fmla="*/ 378023373 h 1126"/>
              <a:gd name="T64" fmla="*/ 2147483647 w 1359"/>
              <a:gd name="T65" fmla="*/ 254534976 h 1126"/>
              <a:gd name="T66" fmla="*/ 1867437131 w 1359"/>
              <a:gd name="T67" fmla="*/ 153728720 h 1126"/>
              <a:gd name="T68" fmla="*/ 1242438063 w 1359"/>
              <a:gd name="T69" fmla="*/ 115927187 h 1126"/>
              <a:gd name="T70" fmla="*/ 640119804 w 1359"/>
              <a:gd name="T71" fmla="*/ 126007807 h 1126"/>
              <a:gd name="T72" fmla="*/ 239415706 w 1359"/>
              <a:gd name="T73" fmla="*/ 191531842 h 1126"/>
              <a:gd name="T74" fmla="*/ 78125652 w 1359"/>
              <a:gd name="T75" fmla="*/ 226814063 h 1126"/>
              <a:gd name="T76" fmla="*/ 0 w 1359"/>
              <a:gd name="T77" fmla="*/ 176410911 h 1126"/>
              <a:gd name="T78" fmla="*/ 226814133 w 1359"/>
              <a:gd name="T79" fmla="*/ 115927187 h 1126"/>
              <a:gd name="T80" fmla="*/ 728326056 w 1359"/>
              <a:gd name="T81" fmla="*/ 37801546 h 1126"/>
              <a:gd name="T82" fmla="*/ 1129030253 w 1359"/>
              <a:gd name="T83" fmla="*/ 0 h 1126"/>
              <a:gd name="T84" fmla="*/ 1693545578 w 1359"/>
              <a:gd name="T85" fmla="*/ 25201558 h 1126"/>
              <a:gd name="T86" fmla="*/ 2119452723 w 1359"/>
              <a:gd name="T87" fmla="*/ 100806231 h 1126"/>
              <a:gd name="T88" fmla="*/ 2147483647 w 1359"/>
              <a:gd name="T89" fmla="*/ 176410911 h 1126"/>
              <a:gd name="T90" fmla="*/ 2147483647 w 1359"/>
              <a:gd name="T91" fmla="*/ 340221839 h 1126"/>
              <a:gd name="T92" fmla="*/ 2147483647 w 1359"/>
              <a:gd name="T93" fmla="*/ 340221839 h 11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9"/>
              <a:gd name="T142" fmla="*/ 0 h 1126"/>
              <a:gd name="T143" fmla="*/ 1359 w 1359"/>
              <a:gd name="T144" fmla="*/ 1126 h 11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9" h="1126">
                <a:moveTo>
                  <a:pt x="1070" y="135"/>
                </a:moveTo>
                <a:lnTo>
                  <a:pt x="1119" y="235"/>
                </a:lnTo>
                <a:lnTo>
                  <a:pt x="1174" y="320"/>
                </a:lnTo>
                <a:lnTo>
                  <a:pt x="1229" y="409"/>
                </a:lnTo>
                <a:lnTo>
                  <a:pt x="1249" y="469"/>
                </a:lnTo>
                <a:lnTo>
                  <a:pt x="1348" y="448"/>
                </a:lnTo>
                <a:lnTo>
                  <a:pt x="1359" y="488"/>
                </a:lnTo>
                <a:lnTo>
                  <a:pt x="1274" y="513"/>
                </a:lnTo>
                <a:lnTo>
                  <a:pt x="1289" y="618"/>
                </a:lnTo>
                <a:lnTo>
                  <a:pt x="1298" y="762"/>
                </a:lnTo>
                <a:lnTo>
                  <a:pt x="1289" y="897"/>
                </a:lnTo>
                <a:lnTo>
                  <a:pt x="1269" y="987"/>
                </a:lnTo>
                <a:lnTo>
                  <a:pt x="1214" y="1126"/>
                </a:lnTo>
                <a:lnTo>
                  <a:pt x="1214" y="1067"/>
                </a:lnTo>
                <a:lnTo>
                  <a:pt x="1243" y="897"/>
                </a:lnTo>
                <a:lnTo>
                  <a:pt x="1249" y="758"/>
                </a:lnTo>
                <a:lnTo>
                  <a:pt x="1254" y="648"/>
                </a:lnTo>
                <a:lnTo>
                  <a:pt x="1224" y="533"/>
                </a:lnTo>
                <a:lnTo>
                  <a:pt x="1199" y="444"/>
                </a:lnTo>
                <a:lnTo>
                  <a:pt x="1159" y="369"/>
                </a:lnTo>
                <a:lnTo>
                  <a:pt x="1104" y="299"/>
                </a:lnTo>
                <a:lnTo>
                  <a:pt x="1055" y="359"/>
                </a:lnTo>
                <a:lnTo>
                  <a:pt x="1104" y="409"/>
                </a:lnTo>
                <a:lnTo>
                  <a:pt x="1150" y="438"/>
                </a:lnTo>
                <a:lnTo>
                  <a:pt x="1144" y="469"/>
                </a:lnTo>
                <a:lnTo>
                  <a:pt x="1100" y="463"/>
                </a:lnTo>
                <a:lnTo>
                  <a:pt x="1030" y="409"/>
                </a:lnTo>
                <a:lnTo>
                  <a:pt x="990" y="369"/>
                </a:lnTo>
                <a:lnTo>
                  <a:pt x="1030" y="314"/>
                </a:lnTo>
                <a:lnTo>
                  <a:pt x="1070" y="259"/>
                </a:lnTo>
                <a:lnTo>
                  <a:pt x="1040" y="190"/>
                </a:lnTo>
                <a:lnTo>
                  <a:pt x="1000" y="150"/>
                </a:lnTo>
                <a:lnTo>
                  <a:pt x="901" y="101"/>
                </a:lnTo>
                <a:lnTo>
                  <a:pt x="741" y="61"/>
                </a:lnTo>
                <a:lnTo>
                  <a:pt x="493" y="46"/>
                </a:lnTo>
                <a:lnTo>
                  <a:pt x="254" y="50"/>
                </a:lnTo>
                <a:lnTo>
                  <a:pt x="95" y="76"/>
                </a:lnTo>
                <a:lnTo>
                  <a:pt x="31" y="90"/>
                </a:lnTo>
                <a:lnTo>
                  <a:pt x="0" y="70"/>
                </a:lnTo>
                <a:lnTo>
                  <a:pt x="90" y="46"/>
                </a:lnTo>
                <a:lnTo>
                  <a:pt x="289" y="15"/>
                </a:lnTo>
                <a:lnTo>
                  <a:pt x="448" y="0"/>
                </a:lnTo>
                <a:lnTo>
                  <a:pt x="672" y="10"/>
                </a:lnTo>
                <a:lnTo>
                  <a:pt x="841" y="40"/>
                </a:lnTo>
                <a:lnTo>
                  <a:pt x="1024" y="70"/>
                </a:lnTo>
                <a:lnTo>
                  <a:pt x="1070" y="135"/>
                </a:lnTo>
                <a:close/>
              </a:path>
            </a:pathLst>
          </a:custGeom>
          <a:solidFill>
            <a:srgbClr val="000000"/>
          </a:solidFill>
          <a:ln w="9525">
            <a:noFill/>
            <a:round/>
            <a:headEnd/>
            <a:tailEnd/>
          </a:ln>
        </p:spPr>
        <p:txBody>
          <a:bodyPr/>
          <a:lstStyle/>
          <a:p>
            <a:endParaRPr lang="en-US"/>
          </a:p>
        </p:txBody>
      </p:sp>
      <p:sp>
        <p:nvSpPr>
          <p:cNvPr id="31773" name="Freeform 71"/>
          <p:cNvSpPr>
            <a:spLocks/>
          </p:cNvSpPr>
          <p:nvPr/>
        </p:nvSpPr>
        <p:spPr bwMode="auto">
          <a:xfrm>
            <a:off x="4019550" y="4003675"/>
            <a:ext cx="615950" cy="1128713"/>
          </a:xfrm>
          <a:custGeom>
            <a:avLst/>
            <a:gdLst>
              <a:gd name="T0" fmla="*/ 0 w 388"/>
              <a:gd name="T1" fmla="*/ 95765972 h 711"/>
              <a:gd name="T2" fmla="*/ 451108819 w 388"/>
              <a:gd name="T3" fmla="*/ 249496387 h 711"/>
              <a:gd name="T4" fmla="*/ 612397181 w 388"/>
              <a:gd name="T5" fmla="*/ 312499505 h 711"/>
              <a:gd name="T6" fmla="*/ 501510341 w 388"/>
              <a:gd name="T7" fmla="*/ 524192751 h 711"/>
              <a:gd name="T8" fmla="*/ 388104040 w 388"/>
              <a:gd name="T9" fmla="*/ 839213305 h 711"/>
              <a:gd name="T10" fmla="*/ 362902485 w 388"/>
              <a:gd name="T11" fmla="*/ 965221131 h 711"/>
              <a:gd name="T12" fmla="*/ 463708803 w 388"/>
              <a:gd name="T13" fmla="*/ 1050906452 h 711"/>
              <a:gd name="T14" fmla="*/ 700603416 w 388"/>
              <a:gd name="T15" fmla="*/ 1176914277 h 711"/>
              <a:gd name="T16" fmla="*/ 851812941 w 388"/>
              <a:gd name="T17" fmla="*/ 1252518972 h 711"/>
              <a:gd name="T18" fmla="*/ 839212958 w 388"/>
              <a:gd name="T19" fmla="*/ 1628021497 h 711"/>
              <a:gd name="T20" fmla="*/ 914817622 w 388"/>
              <a:gd name="T21" fmla="*/ 1791832860 h 711"/>
              <a:gd name="T22" fmla="*/ 952619160 w 388"/>
              <a:gd name="T23" fmla="*/ 1655744012 h 711"/>
              <a:gd name="T24" fmla="*/ 940019176 w 388"/>
              <a:gd name="T25" fmla="*/ 1441529915 h 711"/>
              <a:gd name="T26" fmla="*/ 977820714 w 388"/>
              <a:gd name="T27" fmla="*/ 1315522090 h 711"/>
              <a:gd name="T28" fmla="*/ 952619160 w 388"/>
              <a:gd name="T29" fmla="*/ 1176914277 h 711"/>
              <a:gd name="T30" fmla="*/ 788809650 w 388"/>
              <a:gd name="T31" fmla="*/ 1103828944 h 711"/>
              <a:gd name="T32" fmla="*/ 650200306 w 388"/>
              <a:gd name="T33" fmla="*/ 1003022684 h 711"/>
              <a:gd name="T34" fmla="*/ 488910357 w 388"/>
              <a:gd name="T35" fmla="*/ 927417989 h 711"/>
              <a:gd name="T36" fmla="*/ 574595643 w 388"/>
              <a:gd name="T37" fmla="*/ 574595881 h 711"/>
              <a:gd name="T38" fmla="*/ 728325919 w 388"/>
              <a:gd name="T39" fmla="*/ 398184826 h 711"/>
              <a:gd name="T40" fmla="*/ 688003432 w 388"/>
              <a:gd name="T41" fmla="*/ 259577013 h 711"/>
              <a:gd name="T42" fmla="*/ 463708803 w 388"/>
              <a:gd name="T43" fmla="*/ 136088501 h 711"/>
              <a:gd name="T44" fmla="*/ 224294729 w 388"/>
              <a:gd name="T45" fmla="*/ 47883780 h 711"/>
              <a:gd name="T46" fmla="*/ 100806243 w 388"/>
              <a:gd name="T47" fmla="*/ 0 h 711"/>
              <a:gd name="T48" fmla="*/ 0 w 388"/>
              <a:gd name="T49" fmla="*/ 95765972 h 711"/>
              <a:gd name="T50" fmla="*/ 0 w 388"/>
              <a:gd name="T51" fmla="*/ 95765972 h 7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8"/>
              <a:gd name="T79" fmla="*/ 0 h 711"/>
              <a:gd name="T80" fmla="*/ 388 w 388"/>
              <a:gd name="T81" fmla="*/ 711 h 7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8" h="711">
                <a:moveTo>
                  <a:pt x="0" y="38"/>
                </a:moveTo>
                <a:lnTo>
                  <a:pt x="179" y="99"/>
                </a:lnTo>
                <a:lnTo>
                  <a:pt x="243" y="124"/>
                </a:lnTo>
                <a:lnTo>
                  <a:pt x="199" y="208"/>
                </a:lnTo>
                <a:lnTo>
                  <a:pt x="154" y="333"/>
                </a:lnTo>
                <a:lnTo>
                  <a:pt x="144" y="383"/>
                </a:lnTo>
                <a:lnTo>
                  <a:pt x="184" y="417"/>
                </a:lnTo>
                <a:lnTo>
                  <a:pt x="278" y="467"/>
                </a:lnTo>
                <a:lnTo>
                  <a:pt x="338" y="497"/>
                </a:lnTo>
                <a:lnTo>
                  <a:pt x="333" y="646"/>
                </a:lnTo>
                <a:lnTo>
                  <a:pt x="363" y="711"/>
                </a:lnTo>
                <a:lnTo>
                  <a:pt x="378" y="657"/>
                </a:lnTo>
                <a:lnTo>
                  <a:pt x="373" y="572"/>
                </a:lnTo>
                <a:lnTo>
                  <a:pt x="388" y="522"/>
                </a:lnTo>
                <a:lnTo>
                  <a:pt x="378" y="467"/>
                </a:lnTo>
                <a:lnTo>
                  <a:pt x="313" y="438"/>
                </a:lnTo>
                <a:lnTo>
                  <a:pt x="258" y="398"/>
                </a:lnTo>
                <a:lnTo>
                  <a:pt x="194" y="368"/>
                </a:lnTo>
                <a:lnTo>
                  <a:pt x="228" y="228"/>
                </a:lnTo>
                <a:lnTo>
                  <a:pt x="289" y="158"/>
                </a:lnTo>
                <a:lnTo>
                  <a:pt x="273" y="103"/>
                </a:lnTo>
                <a:lnTo>
                  <a:pt x="184" y="54"/>
                </a:lnTo>
                <a:lnTo>
                  <a:pt x="89" y="19"/>
                </a:lnTo>
                <a:lnTo>
                  <a:pt x="40" y="0"/>
                </a:lnTo>
                <a:lnTo>
                  <a:pt x="0" y="38"/>
                </a:lnTo>
                <a:close/>
              </a:path>
            </a:pathLst>
          </a:custGeom>
          <a:solidFill>
            <a:srgbClr val="000000"/>
          </a:solidFill>
          <a:ln w="9525">
            <a:noFill/>
            <a:round/>
            <a:headEnd/>
            <a:tailEnd/>
          </a:ln>
        </p:spPr>
        <p:txBody>
          <a:bodyPr/>
          <a:lstStyle/>
          <a:p>
            <a:endParaRPr lang="en-US"/>
          </a:p>
        </p:txBody>
      </p:sp>
      <p:sp>
        <p:nvSpPr>
          <p:cNvPr id="31774" name="Freeform 72"/>
          <p:cNvSpPr>
            <a:spLocks/>
          </p:cNvSpPr>
          <p:nvPr/>
        </p:nvSpPr>
        <p:spPr bwMode="auto">
          <a:xfrm>
            <a:off x="3632200" y="3773488"/>
            <a:ext cx="347663" cy="307975"/>
          </a:xfrm>
          <a:custGeom>
            <a:avLst/>
            <a:gdLst>
              <a:gd name="T0" fmla="*/ 551915851 w 219"/>
              <a:gd name="T1" fmla="*/ 325100947 h 194"/>
              <a:gd name="T2" fmla="*/ 514112670 w 219"/>
              <a:gd name="T3" fmla="*/ 201612486 h 194"/>
              <a:gd name="T4" fmla="*/ 438507894 w 219"/>
              <a:gd name="T5" fmla="*/ 63003117 h 194"/>
              <a:gd name="T6" fmla="*/ 350303018 w 219"/>
              <a:gd name="T7" fmla="*/ 0 h 194"/>
              <a:gd name="T8" fmla="*/ 189012781 w 219"/>
              <a:gd name="T9" fmla="*/ 37801551 h 194"/>
              <a:gd name="T10" fmla="*/ 138609598 w 219"/>
              <a:gd name="T11" fmla="*/ 186491553 h 194"/>
              <a:gd name="T12" fmla="*/ 88206390 w 219"/>
              <a:gd name="T13" fmla="*/ 138607806 h 194"/>
              <a:gd name="T14" fmla="*/ 0 w 219"/>
              <a:gd name="T15" fmla="*/ 148688428 h 194"/>
              <a:gd name="T16" fmla="*/ 0 w 219"/>
              <a:gd name="T17" fmla="*/ 211693158 h 194"/>
              <a:gd name="T18" fmla="*/ 126008008 w 219"/>
              <a:gd name="T19" fmla="*/ 375504056 h 194"/>
              <a:gd name="T20" fmla="*/ 239416014 w 219"/>
              <a:gd name="T21" fmla="*/ 488910357 h 194"/>
              <a:gd name="T22" fmla="*/ 340222381 w 219"/>
              <a:gd name="T23" fmla="*/ 461189441 h 194"/>
              <a:gd name="T24" fmla="*/ 302419200 w 219"/>
              <a:gd name="T25" fmla="*/ 365423434 h 194"/>
              <a:gd name="T26" fmla="*/ 264617606 w 219"/>
              <a:gd name="T27" fmla="*/ 239415661 h 194"/>
              <a:gd name="T28" fmla="*/ 249496651 w 219"/>
              <a:gd name="T29" fmla="*/ 138607806 h 194"/>
              <a:gd name="T30" fmla="*/ 325101426 w 219"/>
              <a:gd name="T31" fmla="*/ 110886890 h 194"/>
              <a:gd name="T32" fmla="*/ 388104612 w 219"/>
              <a:gd name="T33" fmla="*/ 226814090 h 194"/>
              <a:gd name="T34" fmla="*/ 476311076 w 219"/>
              <a:gd name="T35" fmla="*/ 350302502 h 194"/>
              <a:gd name="T36" fmla="*/ 539314261 w 219"/>
              <a:gd name="T37" fmla="*/ 388104040 h 194"/>
              <a:gd name="T38" fmla="*/ 551915851 w 219"/>
              <a:gd name="T39" fmla="*/ 325100947 h 194"/>
              <a:gd name="T40" fmla="*/ 551915851 w 219"/>
              <a:gd name="T41" fmla="*/ 325100947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94"/>
              <a:gd name="T65" fmla="*/ 219 w 219"/>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94">
                <a:moveTo>
                  <a:pt x="219" y="129"/>
                </a:moveTo>
                <a:lnTo>
                  <a:pt x="204" y="80"/>
                </a:lnTo>
                <a:lnTo>
                  <a:pt x="174" y="25"/>
                </a:lnTo>
                <a:lnTo>
                  <a:pt x="139" y="0"/>
                </a:lnTo>
                <a:lnTo>
                  <a:pt x="75" y="15"/>
                </a:lnTo>
                <a:lnTo>
                  <a:pt x="55" y="74"/>
                </a:lnTo>
                <a:lnTo>
                  <a:pt x="35" y="55"/>
                </a:lnTo>
                <a:lnTo>
                  <a:pt x="0" y="59"/>
                </a:lnTo>
                <a:lnTo>
                  <a:pt x="0" y="84"/>
                </a:lnTo>
                <a:lnTo>
                  <a:pt x="50" y="149"/>
                </a:lnTo>
                <a:lnTo>
                  <a:pt x="95" y="194"/>
                </a:lnTo>
                <a:lnTo>
                  <a:pt x="135" y="183"/>
                </a:lnTo>
                <a:lnTo>
                  <a:pt x="120" y="145"/>
                </a:lnTo>
                <a:lnTo>
                  <a:pt x="105" y="95"/>
                </a:lnTo>
                <a:lnTo>
                  <a:pt x="99" y="55"/>
                </a:lnTo>
                <a:lnTo>
                  <a:pt x="129" y="44"/>
                </a:lnTo>
                <a:lnTo>
                  <a:pt x="154" y="90"/>
                </a:lnTo>
                <a:lnTo>
                  <a:pt x="189" y="139"/>
                </a:lnTo>
                <a:lnTo>
                  <a:pt x="214" y="154"/>
                </a:lnTo>
                <a:lnTo>
                  <a:pt x="219" y="129"/>
                </a:lnTo>
                <a:close/>
              </a:path>
            </a:pathLst>
          </a:custGeom>
          <a:solidFill>
            <a:srgbClr val="000000"/>
          </a:solidFill>
          <a:ln w="9525">
            <a:noFill/>
            <a:round/>
            <a:headEnd/>
            <a:tailEnd/>
          </a:ln>
        </p:spPr>
        <p:txBody>
          <a:bodyPr/>
          <a:lstStyle/>
          <a:p>
            <a:endParaRPr lang="en-US"/>
          </a:p>
        </p:txBody>
      </p:sp>
      <p:sp>
        <p:nvSpPr>
          <p:cNvPr id="31775" name="Freeform 73"/>
          <p:cNvSpPr>
            <a:spLocks/>
          </p:cNvSpPr>
          <p:nvPr/>
        </p:nvSpPr>
        <p:spPr bwMode="auto">
          <a:xfrm>
            <a:off x="3529013" y="2927350"/>
            <a:ext cx="427037" cy="876300"/>
          </a:xfrm>
          <a:custGeom>
            <a:avLst/>
            <a:gdLst>
              <a:gd name="T0" fmla="*/ 677920335 w 269"/>
              <a:gd name="T1" fmla="*/ 75604679 h 552"/>
              <a:gd name="T2" fmla="*/ 504030630 w 269"/>
              <a:gd name="T3" fmla="*/ 264615595 h 552"/>
              <a:gd name="T4" fmla="*/ 327619879 w 269"/>
              <a:gd name="T5" fmla="*/ 403224921 h 552"/>
              <a:gd name="T6" fmla="*/ 163809146 w 269"/>
              <a:gd name="T7" fmla="*/ 637598654 h 552"/>
              <a:gd name="T8" fmla="*/ 214212239 w 269"/>
              <a:gd name="T9" fmla="*/ 703122687 h 552"/>
              <a:gd name="T10" fmla="*/ 214212239 w 269"/>
              <a:gd name="T11" fmla="*/ 839211263 h 552"/>
              <a:gd name="T12" fmla="*/ 173889755 w 269"/>
              <a:gd name="T13" fmla="*/ 955138399 h 552"/>
              <a:gd name="T14" fmla="*/ 151209179 w 269"/>
              <a:gd name="T15" fmla="*/ 1129029898 h 552"/>
              <a:gd name="T16" fmla="*/ 163809146 w 269"/>
              <a:gd name="T17" fmla="*/ 1391126032 h 552"/>
              <a:gd name="T18" fmla="*/ 50403056 w 269"/>
              <a:gd name="T19" fmla="*/ 1280239206 h 552"/>
              <a:gd name="T20" fmla="*/ 0 w 269"/>
              <a:gd name="T21" fmla="*/ 1066025225 h 552"/>
              <a:gd name="T22" fmla="*/ 50403056 w 269"/>
              <a:gd name="T23" fmla="*/ 866933763 h 552"/>
              <a:gd name="T24" fmla="*/ 78123948 w 269"/>
              <a:gd name="T25" fmla="*/ 753525790 h 552"/>
              <a:gd name="T26" fmla="*/ 25201528 w 269"/>
              <a:gd name="T27" fmla="*/ 665321154 h 552"/>
              <a:gd name="T28" fmla="*/ 78123948 w 269"/>
              <a:gd name="T29" fmla="*/ 541832759 h 552"/>
              <a:gd name="T30" fmla="*/ 201612222 w 269"/>
              <a:gd name="T31" fmla="*/ 388103990 h 552"/>
              <a:gd name="T32" fmla="*/ 428426065 w 269"/>
              <a:gd name="T33" fmla="*/ 201612460 h 552"/>
              <a:gd name="T34" fmla="*/ 662799422 w 269"/>
              <a:gd name="T35" fmla="*/ 0 h 552"/>
              <a:gd name="T36" fmla="*/ 677920335 w 269"/>
              <a:gd name="T37" fmla="*/ 75604679 h 552"/>
              <a:gd name="T38" fmla="*/ 677920335 w 269"/>
              <a:gd name="T39" fmla="*/ 75604679 h 5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9"/>
              <a:gd name="T61" fmla="*/ 0 h 552"/>
              <a:gd name="T62" fmla="*/ 269 w 269"/>
              <a:gd name="T63" fmla="*/ 552 h 5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9" h="552">
                <a:moveTo>
                  <a:pt x="269" y="30"/>
                </a:moveTo>
                <a:lnTo>
                  <a:pt x="200" y="105"/>
                </a:lnTo>
                <a:lnTo>
                  <a:pt x="130" y="160"/>
                </a:lnTo>
                <a:lnTo>
                  <a:pt x="65" y="253"/>
                </a:lnTo>
                <a:lnTo>
                  <a:pt x="85" y="279"/>
                </a:lnTo>
                <a:lnTo>
                  <a:pt x="85" y="333"/>
                </a:lnTo>
                <a:lnTo>
                  <a:pt x="69" y="379"/>
                </a:lnTo>
                <a:lnTo>
                  <a:pt x="60" y="448"/>
                </a:lnTo>
                <a:lnTo>
                  <a:pt x="65" y="552"/>
                </a:lnTo>
                <a:lnTo>
                  <a:pt x="20" y="508"/>
                </a:lnTo>
                <a:lnTo>
                  <a:pt x="0" y="423"/>
                </a:lnTo>
                <a:lnTo>
                  <a:pt x="20" y="344"/>
                </a:lnTo>
                <a:lnTo>
                  <a:pt x="31" y="299"/>
                </a:lnTo>
                <a:lnTo>
                  <a:pt x="10" y="264"/>
                </a:lnTo>
                <a:lnTo>
                  <a:pt x="31" y="215"/>
                </a:lnTo>
                <a:lnTo>
                  <a:pt x="80" y="154"/>
                </a:lnTo>
                <a:lnTo>
                  <a:pt x="170" y="80"/>
                </a:lnTo>
                <a:lnTo>
                  <a:pt x="263" y="0"/>
                </a:lnTo>
                <a:lnTo>
                  <a:pt x="269" y="30"/>
                </a:lnTo>
                <a:close/>
              </a:path>
            </a:pathLst>
          </a:custGeom>
          <a:solidFill>
            <a:srgbClr val="000000"/>
          </a:solidFill>
          <a:ln w="9525">
            <a:noFill/>
            <a:round/>
            <a:headEnd/>
            <a:tailEnd/>
          </a:ln>
        </p:spPr>
        <p:txBody>
          <a:bodyPr/>
          <a:lstStyle/>
          <a:p>
            <a:endParaRPr lang="en-US"/>
          </a:p>
        </p:txBody>
      </p:sp>
      <p:sp>
        <p:nvSpPr>
          <p:cNvPr id="31776" name="Freeform 74"/>
          <p:cNvSpPr>
            <a:spLocks/>
          </p:cNvSpPr>
          <p:nvPr/>
        </p:nvSpPr>
        <p:spPr bwMode="auto">
          <a:xfrm>
            <a:off x="3862388" y="2760663"/>
            <a:ext cx="331787" cy="174625"/>
          </a:xfrm>
          <a:custGeom>
            <a:avLst/>
            <a:gdLst>
              <a:gd name="T0" fmla="*/ 0 w 209"/>
              <a:gd name="T1" fmla="*/ 163810954 h 110"/>
              <a:gd name="T2" fmla="*/ 199091241 w 209"/>
              <a:gd name="T3" fmla="*/ 75604691 h 110"/>
              <a:gd name="T4" fmla="*/ 388103464 w 209"/>
              <a:gd name="T5" fmla="*/ 0 h 110"/>
              <a:gd name="T6" fmla="*/ 526711113 w 209"/>
              <a:gd name="T7" fmla="*/ 15120940 h 110"/>
              <a:gd name="T8" fmla="*/ 448587204 w 209"/>
              <a:gd name="T9" fmla="*/ 75604691 h 110"/>
              <a:gd name="T10" fmla="*/ 262095878 w 209"/>
              <a:gd name="T11" fmla="*/ 138609399 h 110"/>
              <a:gd name="T12" fmla="*/ 123486690 w 209"/>
              <a:gd name="T13" fmla="*/ 176410938 h 110"/>
              <a:gd name="T14" fmla="*/ 0 w 209"/>
              <a:gd name="T15" fmla="*/ 277217210 h 110"/>
              <a:gd name="T16" fmla="*/ 0 w 209"/>
              <a:gd name="T17" fmla="*/ 163810954 h 110"/>
              <a:gd name="T18" fmla="*/ 0 w 209"/>
              <a:gd name="T19" fmla="*/ 163810954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10"/>
              <a:gd name="T32" fmla="*/ 209 w 209"/>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10">
                <a:moveTo>
                  <a:pt x="0" y="65"/>
                </a:moveTo>
                <a:lnTo>
                  <a:pt x="79" y="30"/>
                </a:lnTo>
                <a:lnTo>
                  <a:pt x="154" y="0"/>
                </a:lnTo>
                <a:lnTo>
                  <a:pt x="209" y="6"/>
                </a:lnTo>
                <a:lnTo>
                  <a:pt x="178" y="30"/>
                </a:lnTo>
                <a:lnTo>
                  <a:pt x="104" y="55"/>
                </a:lnTo>
                <a:lnTo>
                  <a:pt x="49" y="70"/>
                </a:lnTo>
                <a:lnTo>
                  <a:pt x="0" y="110"/>
                </a:lnTo>
                <a:lnTo>
                  <a:pt x="0" y="65"/>
                </a:lnTo>
                <a:close/>
              </a:path>
            </a:pathLst>
          </a:custGeom>
          <a:solidFill>
            <a:srgbClr val="000000"/>
          </a:solidFill>
          <a:ln w="9525">
            <a:noFill/>
            <a:round/>
            <a:headEnd/>
            <a:tailEnd/>
          </a:ln>
        </p:spPr>
        <p:txBody>
          <a:bodyPr/>
          <a:lstStyle/>
          <a:p>
            <a:endParaRPr lang="en-US"/>
          </a:p>
        </p:txBody>
      </p:sp>
      <p:sp>
        <p:nvSpPr>
          <p:cNvPr id="31777" name="Freeform 75"/>
          <p:cNvSpPr>
            <a:spLocks/>
          </p:cNvSpPr>
          <p:nvPr/>
        </p:nvSpPr>
        <p:spPr bwMode="auto">
          <a:xfrm>
            <a:off x="4271963" y="2832100"/>
            <a:ext cx="520700" cy="450850"/>
          </a:xfrm>
          <a:custGeom>
            <a:avLst/>
            <a:gdLst>
              <a:gd name="T0" fmla="*/ 50403119 w 328"/>
              <a:gd name="T1" fmla="*/ 63003110 h 284"/>
              <a:gd name="T2" fmla="*/ 63003114 w 328"/>
              <a:gd name="T3" fmla="*/ 141128739 h 284"/>
              <a:gd name="T4" fmla="*/ 12601573 w 328"/>
              <a:gd name="T5" fmla="*/ 236894685 h 284"/>
              <a:gd name="T6" fmla="*/ 0 w 328"/>
              <a:gd name="T7" fmla="*/ 352821823 h 284"/>
              <a:gd name="T8" fmla="*/ 25201559 w 328"/>
              <a:gd name="T9" fmla="*/ 453628128 h 284"/>
              <a:gd name="T10" fmla="*/ 100806237 w 328"/>
              <a:gd name="T11" fmla="*/ 514111852 h 284"/>
              <a:gd name="T12" fmla="*/ 236894699 w 328"/>
              <a:gd name="T13" fmla="*/ 529232783 h 284"/>
              <a:gd name="T14" fmla="*/ 337700911 w 328"/>
              <a:gd name="T15" fmla="*/ 514111852 h 284"/>
              <a:gd name="T16" fmla="*/ 388104017 w 328"/>
              <a:gd name="T17" fmla="*/ 655240542 h 284"/>
              <a:gd name="T18" fmla="*/ 524192503 w 328"/>
              <a:gd name="T19" fmla="*/ 715724266 h 284"/>
              <a:gd name="T20" fmla="*/ 624998716 w 328"/>
              <a:gd name="T21" fmla="*/ 655240542 h 284"/>
              <a:gd name="T22" fmla="*/ 662801839 w 328"/>
              <a:gd name="T23" fmla="*/ 539313404 h 284"/>
              <a:gd name="T24" fmla="*/ 677922771 w 328"/>
              <a:gd name="T25" fmla="*/ 327620271 h 284"/>
              <a:gd name="T26" fmla="*/ 826611141 w 328"/>
              <a:gd name="T27" fmla="*/ 151209360 h 284"/>
              <a:gd name="T28" fmla="*/ 816530520 w 328"/>
              <a:gd name="T29" fmla="*/ 0 h 284"/>
              <a:gd name="T30" fmla="*/ 715724307 w 328"/>
              <a:gd name="T31" fmla="*/ 63003110 h 284"/>
              <a:gd name="T32" fmla="*/ 652721218 w 328"/>
              <a:gd name="T33" fmla="*/ 163810929 h 284"/>
              <a:gd name="T34" fmla="*/ 524192503 w 328"/>
              <a:gd name="T35" fmla="*/ 315018701 h 284"/>
              <a:gd name="T36" fmla="*/ 551913418 w 328"/>
              <a:gd name="T37" fmla="*/ 453628128 h 284"/>
              <a:gd name="T38" fmla="*/ 539313435 w 328"/>
              <a:gd name="T39" fmla="*/ 592235869 h 284"/>
              <a:gd name="T40" fmla="*/ 476308759 w 328"/>
              <a:gd name="T41" fmla="*/ 554434335 h 284"/>
              <a:gd name="T42" fmla="*/ 451107206 w 328"/>
              <a:gd name="T43" fmla="*/ 415824908 h 284"/>
              <a:gd name="T44" fmla="*/ 327620290 w 328"/>
              <a:gd name="T45" fmla="*/ 352821823 h 284"/>
              <a:gd name="T46" fmla="*/ 236894699 w 328"/>
              <a:gd name="T47" fmla="*/ 428426577 h 284"/>
              <a:gd name="T48" fmla="*/ 151209368 w 328"/>
              <a:gd name="T49" fmla="*/ 375502425 h 284"/>
              <a:gd name="T50" fmla="*/ 136088436 w 328"/>
              <a:gd name="T51" fmla="*/ 252015616 h 284"/>
              <a:gd name="T52" fmla="*/ 226814077 w 328"/>
              <a:gd name="T53" fmla="*/ 50403116 h 284"/>
              <a:gd name="T54" fmla="*/ 151209368 w 328"/>
              <a:gd name="T55" fmla="*/ 15120937 h 284"/>
              <a:gd name="T56" fmla="*/ 50403119 w 328"/>
              <a:gd name="T57" fmla="*/ 63003110 h 284"/>
              <a:gd name="T58" fmla="*/ 50403119 w 328"/>
              <a:gd name="T59" fmla="*/ 63003110 h 2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8"/>
              <a:gd name="T91" fmla="*/ 0 h 284"/>
              <a:gd name="T92" fmla="*/ 328 w 328"/>
              <a:gd name="T93" fmla="*/ 284 h 2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8" h="284">
                <a:moveTo>
                  <a:pt x="20" y="25"/>
                </a:moveTo>
                <a:lnTo>
                  <a:pt x="25" y="56"/>
                </a:lnTo>
                <a:lnTo>
                  <a:pt x="5" y="94"/>
                </a:lnTo>
                <a:lnTo>
                  <a:pt x="0" y="140"/>
                </a:lnTo>
                <a:lnTo>
                  <a:pt x="10" y="180"/>
                </a:lnTo>
                <a:lnTo>
                  <a:pt x="40" y="204"/>
                </a:lnTo>
                <a:lnTo>
                  <a:pt x="94" y="210"/>
                </a:lnTo>
                <a:lnTo>
                  <a:pt x="134" y="204"/>
                </a:lnTo>
                <a:lnTo>
                  <a:pt x="154" y="260"/>
                </a:lnTo>
                <a:lnTo>
                  <a:pt x="208" y="284"/>
                </a:lnTo>
                <a:lnTo>
                  <a:pt x="248" y="260"/>
                </a:lnTo>
                <a:lnTo>
                  <a:pt x="263" y="214"/>
                </a:lnTo>
                <a:lnTo>
                  <a:pt x="269" y="130"/>
                </a:lnTo>
                <a:lnTo>
                  <a:pt x="328" y="60"/>
                </a:lnTo>
                <a:lnTo>
                  <a:pt x="324" y="0"/>
                </a:lnTo>
                <a:lnTo>
                  <a:pt x="284" y="25"/>
                </a:lnTo>
                <a:lnTo>
                  <a:pt x="259" y="65"/>
                </a:lnTo>
                <a:lnTo>
                  <a:pt x="208" y="125"/>
                </a:lnTo>
                <a:lnTo>
                  <a:pt x="219" y="180"/>
                </a:lnTo>
                <a:lnTo>
                  <a:pt x="214" y="235"/>
                </a:lnTo>
                <a:lnTo>
                  <a:pt x="189" y="220"/>
                </a:lnTo>
                <a:lnTo>
                  <a:pt x="179" y="165"/>
                </a:lnTo>
                <a:lnTo>
                  <a:pt x="130" y="140"/>
                </a:lnTo>
                <a:lnTo>
                  <a:pt x="94" y="170"/>
                </a:lnTo>
                <a:lnTo>
                  <a:pt x="60" y="149"/>
                </a:lnTo>
                <a:lnTo>
                  <a:pt x="54" y="100"/>
                </a:lnTo>
                <a:lnTo>
                  <a:pt x="90" y="20"/>
                </a:lnTo>
                <a:lnTo>
                  <a:pt x="60" y="6"/>
                </a:lnTo>
                <a:lnTo>
                  <a:pt x="20" y="25"/>
                </a:lnTo>
                <a:close/>
              </a:path>
            </a:pathLst>
          </a:custGeom>
          <a:solidFill>
            <a:srgbClr val="000000"/>
          </a:solidFill>
          <a:ln w="9525">
            <a:noFill/>
            <a:round/>
            <a:headEnd/>
            <a:tailEnd/>
          </a:ln>
        </p:spPr>
        <p:txBody>
          <a:bodyPr/>
          <a:lstStyle/>
          <a:p>
            <a:endParaRPr lang="en-US"/>
          </a:p>
        </p:txBody>
      </p:sp>
      <p:sp>
        <p:nvSpPr>
          <p:cNvPr id="31778" name="Freeform 76"/>
          <p:cNvSpPr>
            <a:spLocks/>
          </p:cNvSpPr>
          <p:nvPr/>
        </p:nvSpPr>
        <p:spPr bwMode="auto">
          <a:xfrm>
            <a:off x="4318000" y="2770188"/>
            <a:ext cx="979488" cy="1106487"/>
          </a:xfrm>
          <a:custGeom>
            <a:avLst/>
            <a:gdLst>
              <a:gd name="T0" fmla="*/ 1166833668 w 617"/>
              <a:gd name="T1" fmla="*/ 0 h 697"/>
              <a:gd name="T2" fmla="*/ 1368446191 w 617"/>
              <a:gd name="T3" fmla="*/ 113406196 h 697"/>
              <a:gd name="T4" fmla="*/ 1519655584 w 617"/>
              <a:gd name="T5" fmla="*/ 161289920 h 697"/>
              <a:gd name="T6" fmla="*/ 1507054007 w 617"/>
              <a:gd name="T7" fmla="*/ 249494574 h 697"/>
              <a:gd name="T8" fmla="*/ 1280239919 w 617"/>
              <a:gd name="T9" fmla="*/ 425905469 h 697"/>
              <a:gd name="T10" fmla="*/ 967740508 w 617"/>
              <a:gd name="T11" fmla="*/ 700603074 h 697"/>
              <a:gd name="T12" fmla="*/ 1418849322 w 617"/>
              <a:gd name="T13" fmla="*/ 451107012 h 697"/>
              <a:gd name="T14" fmla="*/ 1507054007 w 617"/>
              <a:gd name="T15" fmla="*/ 498990736 h 697"/>
              <a:gd name="T16" fmla="*/ 1554937775 w 617"/>
              <a:gd name="T17" fmla="*/ 738404594 h 697"/>
              <a:gd name="T18" fmla="*/ 1456650877 w 617"/>
              <a:gd name="T19" fmla="*/ 814009220 h 697"/>
              <a:gd name="T20" fmla="*/ 1333164000 w 617"/>
              <a:gd name="T21" fmla="*/ 851812526 h 697"/>
              <a:gd name="T22" fmla="*/ 1156753042 w 617"/>
              <a:gd name="T23" fmla="*/ 1040823299 h 697"/>
              <a:gd name="T24" fmla="*/ 1030745215 w 617"/>
              <a:gd name="T25" fmla="*/ 1227314712 h 697"/>
              <a:gd name="T26" fmla="*/ 929938954 w 617"/>
              <a:gd name="T27" fmla="*/ 1353322424 h 697"/>
              <a:gd name="T28" fmla="*/ 806450291 w 617"/>
              <a:gd name="T29" fmla="*/ 1428927051 h 697"/>
              <a:gd name="T30" fmla="*/ 690523090 w 617"/>
              <a:gd name="T31" fmla="*/ 1454128593 h 697"/>
              <a:gd name="T32" fmla="*/ 705644029 w 617"/>
              <a:gd name="T33" fmla="*/ 1580136304 h 697"/>
              <a:gd name="T34" fmla="*/ 665321525 w 617"/>
              <a:gd name="T35" fmla="*/ 1731345955 h 697"/>
              <a:gd name="T36" fmla="*/ 567036214 w 617"/>
              <a:gd name="T37" fmla="*/ 1756547497 h 697"/>
              <a:gd name="T38" fmla="*/ 504031506 w 617"/>
              <a:gd name="T39" fmla="*/ 1703625052 h 697"/>
              <a:gd name="T40" fmla="*/ 466229952 w 617"/>
              <a:gd name="T41" fmla="*/ 1602818486 h 697"/>
              <a:gd name="T42" fmla="*/ 441028387 w 617"/>
              <a:gd name="T43" fmla="*/ 1504531678 h 697"/>
              <a:gd name="T44" fmla="*/ 355342965 w 617"/>
              <a:gd name="T45" fmla="*/ 1454128593 h 697"/>
              <a:gd name="T46" fmla="*/ 191531947 w 617"/>
              <a:gd name="T47" fmla="*/ 1504531678 h 697"/>
              <a:gd name="T48" fmla="*/ 37803154 w 617"/>
              <a:gd name="T49" fmla="*/ 1602818486 h 697"/>
              <a:gd name="T50" fmla="*/ 0 w 617"/>
              <a:gd name="T51" fmla="*/ 1504531678 h 697"/>
              <a:gd name="T52" fmla="*/ 226814188 w 617"/>
              <a:gd name="T53" fmla="*/ 1378523966 h 697"/>
              <a:gd name="T54" fmla="*/ 415826722 w 617"/>
              <a:gd name="T55" fmla="*/ 1315520904 h 697"/>
              <a:gd name="T56" fmla="*/ 529233072 w 617"/>
              <a:gd name="T57" fmla="*/ 1353322424 h 697"/>
              <a:gd name="T58" fmla="*/ 541834648 w 617"/>
              <a:gd name="T59" fmla="*/ 1479330135 h 697"/>
              <a:gd name="T60" fmla="*/ 579636202 w 617"/>
              <a:gd name="T61" fmla="*/ 1630539389 h 697"/>
              <a:gd name="T62" fmla="*/ 604837768 w 617"/>
              <a:gd name="T63" fmla="*/ 1504531678 h 697"/>
              <a:gd name="T64" fmla="*/ 652721536 w 617"/>
              <a:gd name="T65" fmla="*/ 1378523966 h 697"/>
              <a:gd name="T66" fmla="*/ 829132494 w 617"/>
              <a:gd name="T67" fmla="*/ 1315520904 h 697"/>
              <a:gd name="T68" fmla="*/ 1003022700 w 617"/>
              <a:gd name="T69" fmla="*/ 1166831011 h 697"/>
              <a:gd name="T70" fmla="*/ 1116430538 w 617"/>
              <a:gd name="T71" fmla="*/ 1003021780 h 697"/>
              <a:gd name="T72" fmla="*/ 1318043061 w 617"/>
              <a:gd name="T73" fmla="*/ 791328626 h 697"/>
              <a:gd name="T74" fmla="*/ 1368446191 w 617"/>
              <a:gd name="T75" fmla="*/ 675401532 h 697"/>
              <a:gd name="T76" fmla="*/ 1343244626 w 617"/>
              <a:gd name="T77" fmla="*/ 574595363 h 697"/>
              <a:gd name="T78" fmla="*/ 1194554596 w 617"/>
              <a:gd name="T79" fmla="*/ 675401532 h 697"/>
              <a:gd name="T80" fmla="*/ 992942073 w 617"/>
              <a:gd name="T81" fmla="*/ 801409243 h 697"/>
              <a:gd name="T82" fmla="*/ 854334257 w 617"/>
              <a:gd name="T83" fmla="*/ 902215611 h 697"/>
              <a:gd name="T84" fmla="*/ 766127786 w 617"/>
              <a:gd name="T85" fmla="*/ 801409243 h 697"/>
              <a:gd name="T86" fmla="*/ 967740508 w 617"/>
              <a:gd name="T87" fmla="*/ 574595363 h 697"/>
              <a:gd name="T88" fmla="*/ 1131551477 w 617"/>
              <a:gd name="T89" fmla="*/ 413305393 h 697"/>
              <a:gd name="T90" fmla="*/ 1355844615 w 617"/>
              <a:gd name="T91" fmla="*/ 249494574 h 697"/>
              <a:gd name="T92" fmla="*/ 1204635223 w 617"/>
              <a:gd name="T93" fmla="*/ 138607738 h 697"/>
              <a:gd name="T94" fmla="*/ 1068546770 w 617"/>
              <a:gd name="T95" fmla="*/ 0 h 697"/>
              <a:gd name="T96" fmla="*/ 1166833668 w 617"/>
              <a:gd name="T97" fmla="*/ 0 h 697"/>
              <a:gd name="T98" fmla="*/ 1166833668 w 617"/>
              <a:gd name="T99" fmla="*/ 0 h 6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7"/>
              <a:gd name="T151" fmla="*/ 0 h 697"/>
              <a:gd name="T152" fmla="*/ 617 w 617"/>
              <a:gd name="T153" fmla="*/ 697 h 6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7" h="697">
                <a:moveTo>
                  <a:pt x="463" y="0"/>
                </a:moveTo>
                <a:lnTo>
                  <a:pt x="543" y="45"/>
                </a:lnTo>
                <a:lnTo>
                  <a:pt x="603" y="64"/>
                </a:lnTo>
                <a:lnTo>
                  <a:pt x="598" y="99"/>
                </a:lnTo>
                <a:lnTo>
                  <a:pt x="508" y="169"/>
                </a:lnTo>
                <a:lnTo>
                  <a:pt x="384" y="278"/>
                </a:lnTo>
                <a:lnTo>
                  <a:pt x="563" y="179"/>
                </a:lnTo>
                <a:lnTo>
                  <a:pt x="598" y="198"/>
                </a:lnTo>
                <a:lnTo>
                  <a:pt x="617" y="293"/>
                </a:lnTo>
                <a:lnTo>
                  <a:pt x="578" y="323"/>
                </a:lnTo>
                <a:lnTo>
                  <a:pt x="529" y="338"/>
                </a:lnTo>
                <a:lnTo>
                  <a:pt x="459" y="413"/>
                </a:lnTo>
                <a:lnTo>
                  <a:pt x="409" y="487"/>
                </a:lnTo>
                <a:lnTo>
                  <a:pt x="369" y="537"/>
                </a:lnTo>
                <a:lnTo>
                  <a:pt x="320" y="567"/>
                </a:lnTo>
                <a:lnTo>
                  <a:pt x="274" y="577"/>
                </a:lnTo>
                <a:lnTo>
                  <a:pt x="280" y="627"/>
                </a:lnTo>
                <a:lnTo>
                  <a:pt x="264" y="687"/>
                </a:lnTo>
                <a:lnTo>
                  <a:pt x="225" y="697"/>
                </a:lnTo>
                <a:lnTo>
                  <a:pt x="200" y="676"/>
                </a:lnTo>
                <a:lnTo>
                  <a:pt x="185" y="636"/>
                </a:lnTo>
                <a:lnTo>
                  <a:pt x="175" y="597"/>
                </a:lnTo>
                <a:lnTo>
                  <a:pt x="141" y="577"/>
                </a:lnTo>
                <a:lnTo>
                  <a:pt x="76" y="597"/>
                </a:lnTo>
                <a:lnTo>
                  <a:pt x="15" y="636"/>
                </a:lnTo>
                <a:lnTo>
                  <a:pt x="0" y="597"/>
                </a:lnTo>
                <a:lnTo>
                  <a:pt x="90" y="547"/>
                </a:lnTo>
                <a:lnTo>
                  <a:pt x="165" y="522"/>
                </a:lnTo>
                <a:lnTo>
                  <a:pt x="210" y="537"/>
                </a:lnTo>
                <a:lnTo>
                  <a:pt x="215" y="587"/>
                </a:lnTo>
                <a:lnTo>
                  <a:pt x="230" y="647"/>
                </a:lnTo>
                <a:lnTo>
                  <a:pt x="240" y="597"/>
                </a:lnTo>
                <a:lnTo>
                  <a:pt x="259" y="547"/>
                </a:lnTo>
                <a:lnTo>
                  <a:pt x="329" y="522"/>
                </a:lnTo>
                <a:lnTo>
                  <a:pt x="398" y="463"/>
                </a:lnTo>
                <a:lnTo>
                  <a:pt x="443" y="398"/>
                </a:lnTo>
                <a:lnTo>
                  <a:pt x="523" y="314"/>
                </a:lnTo>
                <a:lnTo>
                  <a:pt x="543" y="268"/>
                </a:lnTo>
                <a:lnTo>
                  <a:pt x="533" y="228"/>
                </a:lnTo>
                <a:lnTo>
                  <a:pt x="474" y="268"/>
                </a:lnTo>
                <a:lnTo>
                  <a:pt x="394" y="318"/>
                </a:lnTo>
                <a:lnTo>
                  <a:pt x="339" y="358"/>
                </a:lnTo>
                <a:lnTo>
                  <a:pt x="304" y="318"/>
                </a:lnTo>
                <a:lnTo>
                  <a:pt x="384" y="228"/>
                </a:lnTo>
                <a:lnTo>
                  <a:pt x="449" y="164"/>
                </a:lnTo>
                <a:lnTo>
                  <a:pt x="538" y="99"/>
                </a:lnTo>
                <a:lnTo>
                  <a:pt x="478" y="55"/>
                </a:lnTo>
                <a:lnTo>
                  <a:pt x="424" y="0"/>
                </a:lnTo>
                <a:lnTo>
                  <a:pt x="463" y="0"/>
                </a:lnTo>
                <a:close/>
              </a:path>
            </a:pathLst>
          </a:custGeom>
          <a:solidFill>
            <a:srgbClr val="000000"/>
          </a:solidFill>
          <a:ln w="9525">
            <a:noFill/>
            <a:round/>
            <a:headEnd/>
            <a:tailEnd/>
          </a:ln>
        </p:spPr>
        <p:txBody>
          <a:bodyPr/>
          <a:lstStyle/>
          <a:p>
            <a:endParaRPr lang="en-US"/>
          </a:p>
        </p:txBody>
      </p:sp>
      <p:sp>
        <p:nvSpPr>
          <p:cNvPr id="31779" name="Freeform 77"/>
          <p:cNvSpPr>
            <a:spLocks/>
          </p:cNvSpPr>
          <p:nvPr/>
        </p:nvSpPr>
        <p:spPr bwMode="auto">
          <a:xfrm>
            <a:off x="5772150" y="3836988"/>
            <a:ext cx="371475" cy="765175"/>
          </a:xfrm>
          <a:custGeom>
            <a:avLst/>
            <a:gdLst>
              <a:gd name="T0" fmla="*/ 589716607 w 234"/>
              <a:gd name="T1" fmla="*/ 0 h 482"/>
              <a:gd name="T2" fmla="*/ 75604693 w 234"/>
              <a:gd name="T3" fmla="*/ 211693171 h 482"/>
              <a:gd name="T4" fmla="*/ 98286887 w 234"/>
              <a:gd name="T5" fmla="*/ 438507275 h 482"/>
              <a:gd name="T6" fmla="*/ 60483759 w 234"/>
              <a:gd name="T7" fmla="*/ 688003474 h 482"/>
              <a:gd name="T8" fmla="*/ 25201562 w 234"/>
              <a:gd name="T9" fmla="*/ 839213009 h 482"/>
              <a:gd name="T10" fmla="*/ 0 w 234"/>
              <a:gd name="T11" fmla="*/ 965220790 h 482"/>
              <a:gd name="T12" fmla="*/ 151209385 w 234"/>
              <a:gd name="T13" fmla="*/ 1066027014 h 482"/>
              <a:gd name="T14" fmla="*/ 375504076 w 234"/>
              <a:gd name="T15" fmla="*/ 1214715402 h 482"/>
              <a:gd name="T16" fmla="*/ 451108843 w 234"/>
              <a:gd name="T17" fmla="*/ 1204634779 h 482"/>
              <a:gd name="T18" fmla="*/ 400705632 w 234"/>
              <a:gd name="T19" fmla="*/ 1113909177 h 482"/>
              <a:gd name="T20" fmla="*/ 277217214 w 234"/>
              <a:gd name="T21" fmla="*/ 990422346 h 482"/>
              <a:gd name="T22" fmla="*/ 151209385 w 234"/>
              <a:gd name="T23" fmla="*/ 917337040 h 482"/>
              <a:gd name="T24" fmla="*/ 199093135 w 234"/>
              <a:gd name="T25" fmla="*/ 640119724 h 482"/>
              <a:gd name="T26" fmla="*/ 252015658 w 234"/>
              <a:gd name="T27" fmla="*/ 388104063 h 482"/>
              <a:gd name="T28" fmla="*/ 277217214 w 234"/>
              <a:gd name="T29" fmla="*/ 274697855 h 482"/>
              <a:gd name="T30" fmla="*/ 463708827 w 234"/>
              <a:gd name="T31" fmla="*/ 163810958 h 482"/>
              <a:gd name="T32" fmla="*/ 589716607 w 234"/>
              <a:gd name="T33" fmla="*/ 138609402 h 482"/>
              <a:gd name="T34" fmla="*/ 589716607 w 234"/>
              <a:gd name="T35" fmla="*/ 0 h 482"/>
              <a:gd name="T36" fmla="*/ 589716607 w 234"/>
              <a:gd name="T37" fmla="*/ 0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482"/>
              <a:gd name="T59" fmla="*/ 234 w 234"/>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482">
                <a:moveTo>
                  <a:pt x="234" y="0"/>
                </a:moveTo>
                <a:lnTo>
                  <a:pt x="30" y="84"/>
                </a:lnTo>
                <a:lnTo>
                  <a:pt x="39" y="174"/>
                </a:lnTo>
                <a:lnTo>
                  <a:pt x="24" y="273"/>
                </a:lnTo>
                <a:lnTo>
                  <a:pt x="10" y="333"/>
                </a:lnTo>
                <a:lnTo>
                  <a:pt x="0" y="383"/>
                </a:lnTo>
                <a:lnTo>
                  <a:pt x="60" y="423"/>
                </a:lnTo>
                <a:lnTo>
                  <a:pt x="149" y="482"/>
                </a:lnTo>
                <a:lnTo>
                  <a:pt x="179" y="478"/>
                </a:lnTo>
                <a:lnTo>
                  <a:pt x="159" y="442"/>
                </a:lnTo>
                <a:lnTo>
                  <a:pt x="110" y="393"/>
                </a:lnTo>
                <a:lnTo>
                  <a:pt x="60" y="364"/>
                </a:lnTo>
                <a:lnTo>
                  <a:pt x="79" y="254"/>
                </a:lnTo>
                <a:lnTo>
                  <a:pt x="100" y="154"/>
                </a:lnTo>
                <a:lnTo>
                  <a:pt x="110" y="109"/>
                </a:lnTo>
                <a:lnTo>
                  <a:pt x="184" y="65"/>
                </a:lnTo>
                <a:lnTo>
                  <a:pt x="234" y="55"/>
                </a:lnTo>
                <a:lnTo>
                  <a:pt x="234" y="0"/>
                </a:lnTo>
                <a:close/>
              </a:path>
            </a:pathLst>
          </a:custGeom>
          <a:solidFill>
            <a:srgbClr val="000000"/>
          </a:solidFill>
          <a:ln w="9525">
            <a:noFill/>
            <a:round/>
            <a:headEnd/>
            <a:tailEnd/>
          </a:ln>
        </p:spPr>
        <p:txBody>
          <a:bodyPr/>
          <a:lstStyle/>
          <a:p>
            <a:endParaRPr lang="en-US"/>
          </a:p>
        </p:txBody>
      </p:sp>
      <p:sp>
        <p:nvSpPr>
          <p:cNvPr id="31780" name="Freeform 78"/>
          <p:cNvSpPr>
            <a:spLocks/>
          </p:cNvSpPr>
          <p:nvPr/>
        </p:nvSpPr>
        <p:spPr bwMode="auto">
          <a:xfrm>
            <a:off x="4176713" y="3757613"/>
            <a:ext cx="434975" cy="419100"/>
          </a:xfrm>
          <a:custGeom>
            <a:avLst/>
            <a:gdLst>
              <a:gd name="T0" fmla="*/ 88204661 w 274"/>
              <a:gd name="T1" fmla="*/ 0 h 264"/>
              <a:gd name="T2" fmla="*/ 12599985 w 274"/>
              <a:gd name="T3" fmla="*/ 136088424 h 264"/>
              <a:gd name="T4" fmla="*/ 0 w 274"/>
              <a:gd name="T5" fmla="*/ 289817140 h 264"/>
              <a:gd name="T6" fmla="*/ 128527167 w 274"/>
              <a:gd name="T7" fmla="*/ 390623344 h 264"/>
              <a:gd name="T8" fmla="*/ 277217163 w 274"/>
              <a:gd name="T9" fmla="*/ 438507183 h 264"/>
              <a:gd name="T10" fmla="*/ 378023368 w 274"/>
              <a:gd name="T11" fmla="*/ 362902431 h 264"/>
              <a:gd name="T12" fmla="*/ 425905621 w 274"/>
              <a:gd name="T13" fmla="*/ 274696210 h 264"/>
              <a:gd name="T14" fmla="*/ 539313396 w 274"/>
              <a:gd name="T15" fmla="*/ 337700881 h 264"/>
              <a:gd name="T16" fmla="*/ 438507191 w 274"/>
              <a:gd name="T17" fmla="*/ 400703964 h 264"/>
              <a:gd name="T18" fmla="*/ 415824901 w 274"/>
              <a:gd name="T19" fmla="*/ 501510267 h 264"/>
              <a:gd name="T20" fmla="*/ 478829673 w 274"/>
              <a:gd name="T21" fmla="*/ 577114919 h 264"/>
              <a:gd name="T22" fmla="*/ 652721170 w 274"/>
              <a:gd name="T23" fmla="*/ 665321141 h 264"/>
              <a:gd name="T24" fmla="*/ 690522703 w 274"/>
              <a:gd name="T25" fmla="*/ 587195539 h 264"/>
              <a:gd name="T26" fmla="*/ 612397101 w 274"/>
              <a:gd name="T27" fmla="*/ 526711817 h 264"/>
              <a:gd name="T28" fmla="*/ 589716498 w 274"/>
              <a:gd name="T29" fmla="*/ 463708734 h 264"/>
              <a:gd name="T30" fmla="*/ 652721170 w 274"/>
              <a:gd name="T31" fmla="*/ 400703964 h 264"/>
              <a:gd name="T32" fmla="*/ 665321152 w 274"/>
              <a:gd name="T33" fmla="*/ 327620260 h 264"/>
              <a:gd name="T34" fmla="*/ 612397101 w 274"/>
              <a:gd name="T35" fmla="*/ 211693126 h 264"/>
              <a:gd name="T36" fmla="*/ 501510275 w 274"/>
              <a:gd name="T37" fmla="*/ 151209355 h 264"/>
              <a:gd name="T38" fmla="*/ 388103989 w 274"/>
              <a:gd name="T39" fmla="*/ 163810924 h 264"/>
              <a:gd name="T40" fmla="*/ 302418714 w 274"/>
              <a:gd name="T41" fmla="*/ 274696210 h 264"/>
              <a:gd name="T42" fmla="*/ 224293112 w 274"/>
              <a:gd name="T43" fmla="*/ 312499330 h 264"/>
              <a:gd name="T44" fmla="*/ 113406237 w 274"/>
              <a:gd name="T45" fmla="*/ 264615589 h 264"/>
              <a:gd name="T46" fmla="*/ 128527167 w 274"/>
              <a:gd name="T47" fmla="*/ 163810924 h 264"/>
              <a:gd name="T48" fmla="*/ 176410909 w 274"/>
              <a:gd name="T49" fmla="*/ 63003108 h 264"/>
              <a:gd name="T50" fmla="*/ 88204661 w 274"/>
              <a:gd name="T51" fmla="*/ 0 h 264"/>
              <a:gd name="T52" fmla="*/ 88204661 w 274"/>
              <a:gd name="T53" fmla="*/ 0 h 2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4"/>
              <a:gd name="T82" fmla="*/ 0 h 264"/>
              <a:gd name="T83" fmla="*/ 274 w 274"/>
              <a:gd name="T84" fmla="*/ 264 h 2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4" h="264">
                <a:moveTo>
                  <a:pt x="35" y="0"/>
                </a:moveTo>
                <a:lnTo>
                  <a:pt x="5" y="54"/>
                </a:lnTo>
                <a:lnTo>
                  <a:pt x="0" y="115"/>
                </a:lnTo>
                <a:lnTo>
                  <a:pt x="51" y="155"/>
                </a:lnTo>
                <a:lnTo>
                  <a:pt x="110" y="174"/>
                </a:lnTo>
                <a:lnTo>
                  <a:pt x="150" y="144"/>
                </a:lnTo>
                <a:lnTo>
                  <a:pt x="169" y="109"/>
                </a:lnTo>
                <a:lnTo>
                  <a:pt x="214" y="134"/>
                </a:lnTo>
                <a:lnTo>
                  <a:pt x="174" y="159"/>
                </a:lnTo>
                <a:lnTo>
                  <a:pt x="165" y="199"/>
                </a:lnTo>
                <a:lnTo>
                  <a:pt x="190" y="229"/>
                </a:lnTo>
                <a:lnTo>
                  <a:pt x="259" y="264"/>
                </a:lnTo>
                <a:lnTo>
                  <a:pt x="274" y="233"/>
                </a:lnTo>
                <a:lnTo>
                  <a:pt x="243" y="209"/>
                </a:lnTo>
                <a:lnTo>
                  <a:pt x="234" y="184"/>
                </a:lnTo>
                <a:lnTo>
                  <a:pt x="259" y="159"/>
                </a:lnTo>
                <a:lnTo>
                  <a:pt x="264" y="130"/>
                </a:lnTo>
                <a:lnTo>
                  <a:pt x="243" y="84"/>
                </a:lnTo>
                <a:lnTo>
                  <a:pt x="199" y="60"/>
                </a:lnTo>
                <a:lnTo>
                  <a:pt x="154" y="65"/>
                </a:lnTo>
                <a:lnTo>
                  <a:pt x="120" y="109"/>
                </a:lnTo>
                <a:lnTo>
                  <a:pt x="89" y="124"/>
                </a:lnTo>
                <a:lnTo>
                  <a:pt x="45" y="105"/>
                </a:lnTo>
                <a:lnTo>
                  <a:pt x="51" y="65"/>
                </a:lnTo>
                <a:lnTo>
                  <a:pt x="70" y="25"/>
                </a:lnTo>
                <a:lnTo>
                  <a:pt x="35" y="0"/>
                </a:lnTo>
                <a:close/>
              </a:path>
            </a:pathLst>
          </a:custGeom>
          <a:solidFill>
            <a:srgbClr val="000000"/>
          </a:solidFill>
          <a:ln w="9525">
            <a:noFill/>
            <a:round/>
            <a:headEnd/>
            <a:tailEnd/>
          </a:ln>
        </p:spPr>
        <p:txBody>
          <a:bodyPr/>
          <a:lstStyle/>
          <a:p>
            <a:endParaRPr lang="en-US"/>
          </a:p>
        </p:txBody>
      </p:sp>
      <p:sp>
        <p:nvSpPr>
          <p:cNvPr id="31781" name="Freeform 79"/>
          <p:cNvSpPr>
            <a:spLocks/>
          </p:cNvSpPr>
          <p:nvPr/>
        </p:nvSpPr>
        <p:spPr bwMode="auto">
          <a:xfrm>
            <a:off x="4121150" y="2571750"/>
            <a:ext cx="434975" cy="212725"/>
          </a:xfrm>
          <a:custGeom>
            <a:avLst/>
            <a:gdLst>
              <a:gd name="T0" fmla="*/ 15120937 w 274"/>
              <a:gd name="T1" fmla="*/ 63003109 h 134"/>
              <a:gd name="T2" fmla="*/ 365421799 w 274"/>
              <a:gd name="T3" fmla="*/ 25201557 h 134"/>
              <a:gd name="T4" fmla="*/ 539313396 w 274"/>
              <a:gd name="T5" fmla="*/ 0 h 134"/>
              <a:gd name="T6" fmla="*/ 690522703 w 274"/>
              <a:gd name="T7" fmla="*/ 63003109 h 134"/>
              <a:gd name="T8" fmla="*/ 577114929 w 274"/>
              <a:gd name="T9" fmla="*/ 337700883 h 134"/>
              <a:gd name="T10" fmla="*/ 476308724 w 274"/>
              <a:gd name="T11" fmla="*/ 262096230 h 134"/>
              <a:gd name="T12" fmla="*/ 274696214 w 274"/>
              <a:gd name="T13" fmla="*/ 226814058 h 134"/>
              <a:gd name="T14" fmla="*/ 88204661 w 274"/>
              <a:gd name="T15" fmla="*/ 189010889 h 134"/>
              <a:gd name="T16" fmla="*/ 216733440 w 274"/>
              <a:gd name="T17" fmla="*/ 138607786 h 134"/>
              <a:gd name="T18" fmla="*/ 403224920 w 274"/>
              <a:gd name="T19" fmla="*/ 163810925 h 134"/>
              <a:gd name="T20" fmla="*/ 504031224 w 274"/>
              <a:gd name="T21" fmla="*/ 189010889 h 134"/>
              <a:gd name="T22" fmla="*/ 577114929 w 274"/>
              <a:gd name="T23" fmla="*/ 98285280 h 134"/>
              <a:gd name="T24" fmla="*/ 413305540 w 274"/>
              <a:gd name="T25" fmla="*/ 88204660 h 134"/>
              <a:gd name="T26" fmla="*/ 264615594 w 274"/>
              <a:gd name="T27" fmla="*/ 88204660 h 134"/>
              <a:gd name="T28" fmla="*/ 0 w 274"/>
              <a:gd name="T29" fmla="*/ 138607786 h 134"/>
              <a:gd name="T30" fmla="*/ 15120937 w 274"/>
              <a:gd name="T31" fmla="*/ 63003109 h 134"/>
              <a:gd name="T32" fmla="*/ 15120937 w 274"/>
              <a:gd name="T33" fmla="*/ 63003109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134"/>
              <a:gd name="T53" fmla="*/ 274 w 274"/>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134">
                <a:moveTo>
                  <a:pt x="6" y="25"/>
                </a:moveTo>
                <a:lnTo>
                  <a:pt x="145" y="10"/>
                </a:lnTo>
                <a:lnTo>
                  <a:pt x="214" y="0"/>
                </a:lnTo>
                <a:lnTo>
                  <a:pt x="274" y="25"/>
                </a:lnTo>
                <a:lnTo>
                  <a:pt x="229" y="134"/>
                </a:lnTo>
                <a:lnTo>
                  <a:pt x="189" y="104"/>
                </a:lnTo>
                <a:lnTo>
                  <a:pt x="109" y="90"/>
                </a:lnTo>
                <a:lnTo>
                  <a:pt x="35" y="75"/>
                </a:lnTo>
                <a:lnTo>
                  <a:pt x="86" y="55"/>
                </a:lnTo>
                <a:lnTo>
                  <a:pt x="160" y="65"/>
                </a:lnTo>
                <a:lnTo>
                  <a:pt x="200" y="75"/>
                </a:lnTo>
                <a:lnTo>
                  <a:pt x="229" y="39"/>
                </a:lnTo>
                <a:lnTo>
                  <a:pt x="164" y="35"/>
                </a:lnTo>
                <a:lnTo>
                  <a:pt x="105" y="35"/>
                </a:lnTo>
                <a:lnTo>
                  <a:pt x="0" y="55"/>
                </a:lnTo>
                <a:lnTo>
                  <a:pt x="6" y="25"/>
                </a:lnTo>
                <a:close/>
              </a:path>
            </a:pathLst>
          </a:custGeom>
          <a:solidFill>
            <a:srgbClr val="000000"/>
          </a:solidFill>
          <a:ln w="9525">
            <a:noFill/>
            <a:round/>
            <a:headEnd/>
            <a:tailEnd/>
          </a:ln>
        </p:spPr>
        <p:txBody>
          <a:bodyPr/>
          <a:lstStyle/>
          <a:p>
            <a:endParaRPr lang="en-US"/>
          </a:p>
        </p:txBody>
      </p:sp>
      <p:sp>
        <p:nvSpPr>
          <p:cNvPr id="31782" name="Line 80"/>
          <p:cNvSpPr>
            <a:spLocks noChangeShapeType="1"/>
          </p:cNvSpPr>
          <p:nvPr/>
        </p:nvSpPr>
        <p:spPr bwMode="auto">
          <a:xfrm>
            <a:off x="4090988" y="1833563"/>
            <a:ext cx="954087" cy="4005262"/>
          </a:xfrm>
          <a:prstGeom prst="line">
            <a:avLst/>
          </a:prstGeom>
          <a:noFill/>
          <a:ln w="76200">
            <a:solidFill>
              <a:schemeClr val="bg2"/>
            </a:solidFill>
            <a:round/>
            <a:headEnd/>
            <a:tailEnd/>
          </a:ln>
        </p:spPr>
        <p:txBody>
          <a:bodyPr wrap="none" anchor="ctr"/>
          <a:lstStyle/>
          <a:p>
            <a:endParaRPr lang="en-US"/>
          </a:p>
        </p:txBody>
      </p:sp>
      <p:sp>
        <p:nvSpPr>
          <p:cNvPr id="31783" name="Rectangle 81"/>
          <p:cNvSpPr>
            <a:spLocks noChangeArrowheads="1"/>
          </p:cNvSpPr>
          <p:nvPr/>
        </p:nvSpPr>
        <p:spPr bwMode="auto">
          <a:xfrm rot="-789218">
            <a:off x="4354513" y="3182938"/>
            <a:ext cx="304800" cy="854075"/>
          </a:xfrm>
          <a:prstGeom prst="rect">
            <a:avLst/>
          </a:prstGeom>
          <a:solidFill>
            <a:srgbClr val="FF0000"/>
          </a:solidFill>
          <a:ln w="9525">
            <a:solidFill>
              <a:schemeClr val="bg2"/>
            </a:solidFill>
            <a:miter lim="800000"/>
            <a:headEnd/>
            <a:tailEnd/>
          </a:ln>
        </p:spPr>
        <p:txBody>
          <a:bodyPr wrap="none" anchor="ctr"/>
          <a:lstStyle/>
          <a:p>
            <a:endParaRPr lang="en-US"/>
          </a:p>
        </p:txBody>
      </p:sp>
      <p:sp>
        <p:nvSpPr>
          <p:cNvPr id="31784" name="Rectangle 82"/>
          <p:cNvSpPr>
            <a:spLocks noChangeArrowheads="1"/>
          </p:cNvSpPr>
          <p:nvPr/>
        </p:nvSpPr>
        <p:spPr bwMode="auto">
          <a:xfrm rot="-752372">
            <a:off x="4514850" y="3900488"/>
            <a:ext cx="304800" cy="792162"/>
          </a:xfrm>
          <a:prstGeom prst="rect">
            <a:avLst/>
          </a:prstGeom>
          <a:solidFill>
            <a:schemeClr val="accent1"/>
          </a:solidFill>
          <a:ln w="9525">
            <a:solidFill>
              <a:schemeClr val="bg2"/>
            </a:solidFill>
            <a:miter lim="800000"/>
            <a:headEnd/>
            <a:tailEnd/>
          </a:ln>
        </p:spPr>
        <p:txBody>
          <a:bodyPr wrap="none" anchor="ctr"/>
          <a:lstStyle/>
          <a:p>
            <a:endParaRPr lang="en-US"/>
          </a:p>
        </p:txBody>
      </p:sp>
      <p:sp>
        <p:nvSpPr>
          <p:cNvPr id="31785" name="Text Box 83"/>
          <p:cNvSpPr txBox="1">
            <a:spLocks noChangeArrowheads="1"/>
          </p:cNvSpPr>
          <p:nvPr/>
        </p:nvSpPr>
        <p:spPr bwMode="auto">
          <a:xfrm rot="-806700">
            <a:off x="4278313" y="3208338"/>
            <a:ext cx="381000" cy="457200"/>
          </a:xfrm>
          <a:prstGeom prst="rect">
            <a:avLst/>
          </a:prstGeom>
          <a:noFill/>
          <a:ln w="9525">
            <a:noFill/>
            <a:miter lim="800000"/>
            <a:headEnd/>
            <a:tailEnd/>
          </a:ln>
        </p:spPr>
        <p:txBody>
          <a:bodyPr>
            <a:spAutoFit/>
          </a:bodyPr>
          <a:lstStyle/>
          <a:p>
            <a:pPr>
              <a:spcBef>
                <a:spcPct val="50000"/>
              </a:spcBef>
            </a:pPr>
            <a:r>
              <a:rPr lang="en-US">
                <a:latin typeface="Arial" charset="0"/>
              </a:rPr>
              <a:t>N</a:t>
            </a:r>
          </a:p>
        </p:txBody>
      </p:sp>
      <p:sp>
        <p:nvSpPr>
          <p:cNvPr id="31786" name="Text Box 84"/>
          <p:cNvSpPr txBox="1">
            <a:spLocks noChangeArrowheads="1"/>
          </p:cNvSpPr>
          <p:nvPr/>
        </p:nvSpPr>
        <p:spPr bwMode="auto">
          <a:xfrm rot="-832823">
            <a:off x="4514850" y="4219575"/>
            <a:ext cx="381000" cy="457200"/>
          </a:xfrm>
          <a:prstGeom prst="rect">
            <a:avLst/>
          </a:prstGeom>
          <a:noFill/>
          <a:ln w="9525">
            <a:noFill/>
            <a:miter lim="800000"/>
            <a:headEnd/>
            <a:tailEnd/>
          </a:ln>
        </p:spPr>
        <p:txBody>
          <a:bodyPr>
            <a:spAutoFit/>
          </a:bodyPr>
          <a:lstStyle/>
          <a:p>
            <a:pPr>
              <a:spcBef>
                <a:spcPct val="50000"/>
              </a:spcBef>
            </a:pPr>
            <a:r>
              <a:rPr lang="en-US">
                <a:latin typeface="Arial" charset="0"/>
              </a:rPr>
              <a:t>S</a:t>
            </a:r>
          </a:p>
        </p:txBody>
      </p:sp>
      <p:sp>
        <p:nvSpPr>
          <p:cNvPr id="31787" name="AutoShape 85"/>
          <p:cNvSpPr>
            <a:spLocks noChangeArrowheads="1"/>
          </p:cNvSpPr>
          <p:nvPr/>
        </p:nvSpPr>
        <p:spPr bwMode="auto">
          <a:xfrm rot="-2191758">
            <a:off x="2809875" y="1962150"/>
            <a:ext cx="1071563" cy="1219200"/>
          </a:xfrm>
          <a:custGeom>
            <a:avLst/>
            <a:gdLst>
              <a:gd name="T0" fmla="*/ 2147483647 w 21600"/>
              <a:gd name="T1" fmla="*/ 750073921 h 21600"/>
              <a:gd name="T2" fmla="*/ 1562426792 w 21600"/>
              <a:gd name="T3" fmla="*/ 530499693 h 21600"/>
              <a:gd name="T4" fmla="*/ 1839089574 w 21600"/>
              <a:gd name="T5" fmla="*/ 1346032889 h 21600"/>
              <a:gd name="T6" fmla="*/ 2147483647 w 21600"/>
              <a:gd name="T7" fmla="*/ 1942169545 h 21600"/>
              <a:gd name="T8" fmla="*/ 2147483647 w 21600"/>
              <a:gd name="T9" fmla="*/ 2147483647 h 21600"/>
              <a:gd name="T10" fmla="*/ 1648259751 w 21600"/>
              <a:gd name="T11" fmla="*/ 19421695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330"/>
                  <a:pt x="14524" y="6175"/>
                  <a:pt x="12131" y="5566"/>
                </a:cubicBezTo>
                <a:lnTo>
                  <a:pt x="13463" y="333"/>
                </a:lnTo>
                <a:cubicBezTo>
                  <a:pt x="18249" y="1551"/>
                  <a:pt x="21599" y="5861"/>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88" name="AutoShape 86"/>
          <p:cNvSpPr>
            <a:spLocks noChangeArrowheads="1"/>
          </p:cNvSpPr>
          <p:nvPr/>
        </p:nvSpPr>
        <p:spPr bwMode="auto">
          <a:xfrm rot="1426798" flipH="1">
            <a:off x="4757738" y="1457325"/>
            <a:ext cx="1071562" cy="1524000"/>
          </a:xfrm>
          <a:custGeom>
            <a:avLst/>
            <a:gdLst>
              <a:gd name="T0" fmla="*/ 2147483647 w 21600"/>
              <a:gd name="T1" fmla="*/ 1387013912 h 21600"/>
              <a:gd name="T2" fmla="*/ 1511754757 w 21600"/>
              <a:gd name="T3" fmla="*/ 1003118733 h 21600"/>
              <a:gd name="T4" fmla="*/ 1828218254 w 21600"/>
              <a:gd name="T5" fmla="*/ 2147483647 h 21600"/>
              <a:gd name="T6" fmla="*/ 2147483647 w 21600"/>
              <a:gd name="T7" fmla="*/ 2147483647 h 21600"/>
              <a:gd name="T8" fmla="*/ 2147483647 w 21600"/>
              <a:gd name="T9" fmla="*/ 2147483647 h 21600"/>
              <a:gd name="T10" fmla="*/ 1648254244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224"/>
                  <a:pt x="14380" y="6007"/>
                  <a:pt x="11854" y="5504"/>
                </a:cubicBezTo>
                <a:lnTo>
                  <a:pt x="12909" y="208"/>
                </a:lnTo>
                <a:cubicBezTo>
                  <a:pt x="17961" y="1214"/>
                  <a:pt x="21599" y="5648"/>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89" name="AutoShape 87"/>
          <p:cNvSpPr>
            <a:spLocks noChangeArrowheads="1"/>
          </p:cNvSpPr>
          <p:nvPr/>
        </p:nvSpPr>
        <p:spPr bwMode="auto">
          <a:xfrm rot="-5830261">
            <a:off x="2486819" y="2731294"/>
            <a:ext cx="1071562" cy="1219200"/>
          </a:xfrm>
          <a:custGeom>
            <a:avLst/>
            <a:gdLst>
              <a:gd name="T0" fmla="*/ 2147483647 w 21600"/>
              <a:gd name="T1" fmla="*/ 643974660 h 21600"/>
              <a:gd name="T2" fmla="*/ 1423970049 w 21600"/>
              <a:gd name="T3" fmla="*/ 493813075 h 21600"/>
              <a:gd name="T4" fmla="*/ 1808928558 w 21600"/>
              <a:gd name="T5" fmla="*/ 1292983259 h 21600"/>
              <a:gd name="T6" fmla="*/ 2147483647 w 21600"/>
              <a:gd name="T7" fmla="*/ 1942169545 h 21600"/>
              <a:gd name="T8" fmla="*/ 2147483647 w 21600"/>
              <a:gd name="T9" fmla="*/ 2147483647 h 21600"/>
              <a:gd name="T10" fmla="*/ 1648254244 w 21600"/>
              <a:gd name="T11" fmla="*/ 19421695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040"/>
                  <a:pt x="14119" y="5724"/>
                  <a:pt x="11375" y="5430"/>
                </a:cubicBezTo>
                <a:lnTo>
                  <a:pt x="11950" y="61"/>
                </a:lnTo>
                <a:cubicBezTo>
                  <a:pt x="17438" y="649"/>
                  <a:pt x="21599" y="5280"/>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90" name="AutoShape 88"/>
          <p:cNvSpPr>
            <a:spLocks noChangeArrowheads="1"/>
          </p:cNvSpPr>
          <p:nvPr/>
        </p:nvSpPr>
        <p:spPr bwMode="auto">
          <a:xfrm rot="-5750720">
            <a:off x="1996281" y="1723232"/>
            <a:ext cx="1071563" cy="1993900"/>
          </a:xfrm>
          <a:custGeom>
            <a:avLst/>
            <a:gdLst>
              <a:gd name="T0" fmla="*/ 2147483647 w 21600"/>
              <a:gd name="T1" fmla="*/ 2147483647 h 21600"/>
              <a:gd name="T2" fmla="*/ 1383805242 w 21600"/>
              <a:gd name="T3" fmla="*/ 1765892465 h 21600"/>
              <a:gd name="T4" fmla="*/ 1893544005 w 21600"/>
              <a:gd name="T5" fmla="*/ 2147483647 h 21600"/>
              <a:gd name="T6" fmla="*/ 2147483647 w 21600"/>
              <a:gd name="T7" fmla="*/ 2147483647 h 21600"/>
              <a:gd name="T8" fmla="*/ 2147483647 w 21600"/>
              <a:gd name="T9" fmla="*/ 2147483647 h 21600"/>
              <a:gd name="T10" fmla="*/ 1762781616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36" y="11058"/>
                </a:moveTo>
                <a:cubicBezTo>
                  <a:pt x="17140" y="10972"/>
                  <a:pt x="17142" y="10886"/>
                  <a:pt x="17142" y="10800"/>
                </a:cubicBezTo>
                <a:cubicBezTo>
                  <a:pt x="17142" y="7450"/>
                  <a:pt x="14537" y="4679"/>
                  <a:pt x="11195" y="4470"/>
                </a:cubicBezTo>
                <a:lnTo>
                  <a:pt x="11473" y="20"/>
                </a:lnTo>
                <a:cubicBezTo>
                  <a:pt x="17165" y="376"/>
                  <a:pt x="21600" y="5096"/>
                  <a:pt x="21600" y="10800"/>
                </a:cubicBezTo>
                <a:cubicBezTo>
                  <a:pt x="21600" y="10947"/>
                  <a:pt x="21596" y="11094"/>
                  <a:pt x="21590" y="11241"/>
                </a:cubicBezTo>
                <a:lnTo>
                  <a:pt x="24288" y="11351"/>
                </a:lnTo>
                <a:lnTo>
                  <a:pt x="19161" y="16075"/>
                </a:lnTo>
                <a:lnTo>
                  <a:pt x="14438" y="10948"/>
                </a:lnTo>
                <a:lnTo>
                  <a:pt x="17136" y="11058"/>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91" name="AutoShape 91"/>
          <p:cNvSpPr>
            <a:spLocks noChangeArrowheads="1"/>
          </p:cNvSpPr>
          <p:nvPr/>
        </p:nvSpPr>
        <p:spPr bwMode="auto">
          <a:xfrm rot="14116">
            <a:off x="1416050" y="2997200"/>
            <a:ext cx="511175" cy="1393825"/>
          </a:xfrm>
          <a:prstGeom prst="upArrow">
            <a:avLst>
              <a:gd name="adj1" fmla="val 50000"/>
              <a:gd name="adj2" fmla="val 68168"/>
            </a:avLst>
          </a:prstGeom>
          <a:solidFill>
            <a:srgbClr val="D60093"/>
          </a:solidFill>
          <a:ln w="9525">
            <a:solidFill>
              <a:srgbClr val="D60093"/>
            </a:solidFill>
            <a:miter lim="800000"/>
            <a:headEnd/>
            <a:tailEnd/>
          </a:ln>
        </p:spPr>
        <p:txBody>
          <a:bodyPr wrap="none" anchor="ctr"/>
          <a:lstStyle/>
          <a:p>
            <a:endParaRPr lang="en-US"/>
          </a:p>
        </p:txBody>
      </p:sp>
      <p:sp>
        <p:nvSpPr>
          <p:cNvPr id="31792" name="AutoShape 92"/>
          <p:cNvSpPr>
            <a:spLocks noChangeArrowheads="1"/>
          </p:cNvSpPr>
          <p:nvPr/>
        </p:nvSpPr>
        <p:spPr bwMode="auto">
          <a:xfrm rot="753">
            <a:off x="2298700" y="3489325"/>
            <a:ext cx="511175" cy="901700"/>
          </a:xfrm>
          <a:prstGeom prst="upArrow">
            <a:avLst>
              <a:gd name="adj1" fmla="val 43361"/>
              <a:gd name="adj2" fmla="val 62825"/>
            </a:avLst>
          </a:prstGeom>
          <a:solidFill>
            <a:srgbClr val="D60093"/>
          </a:solidFill>
          <a:ln w="9525">
            <a:solidFill>
              <a:srgbClr val="D60093"/>
            </a:solidFill>
            <a:miter lim="800000"/>
            <a:headEnd/>
            <a:tailEnd/>
          </a:ln>
        </p:spPr>
        <p:txBody>
          <a:bodyPr wrap="none" anchor="ctr"/>
          <a:lstStyle/>
          <a:p>
            <a:endParaRPr lang="en-US"/>
          </a:p>
        </p:txBody>
      </p:sp>
      <p:sp>
        <p:nvSpPr>
          <p:cNvPr id="31793" name="AutoShape 93"/>
          <p:cNvSpPr>
            <a:spLocks noChangeArrowheads="1"/>
          </p:cNvSpPr>
          <p:nvPr/>
        </p:nvSpPr>
        <p:spPr bwMode="auto">
          <a:xfrm rot="4377539" flipH="1">
            <a:off x="5379244" y="2343944"/>
            <a:ext cx="1071562" cy="1219200"/>
          </a:xfrm>
          <a:custGeom>
            <a:avLst/>
            <a:gdLst>
              <a:gd name="T0" fmla="*/ 2147483647 w 21600"/>
              <a:gd name="T1" fmla="*/ 1140486681 h 21600"/>
              <a:gd name="T2" fmla="*/ 1970580374 w 21600"/>
              <a:gd name="T3" fmla="*/ 846822373 h 21600"/>
              <a:gd name="T4" fmla="*/ 1919056517 w 21600"/>
              <a:gd name="T5" fmla="*/ 1541326081 h 21600"/>
              <a:gd name="T6" fmla="*/ 2147483647 w 21600"/>
              <a:gd name="T7" fmla="*/ 1942169545 h 21600"/>
              <a:gd name="T8" fmla="*/ 2147483647 w 21600"/>
              <a:gd name="T9" fmla="*/ 2147483647 h 21600"/>
              <a:gd name="T10" fmla="*/ 1648254244 w 21600"/>
              <a:gd name="T11" fmla="*/ 19421695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244"/>
                  <a:pt x="15529" y="7765"/>
                  <a:pt x="14360" y="6739"/>
                </a:cubicBezTo>
                <a:lnTo>
                  <a:pt x="17920" y="2679"/>
                </a:lnTo>
                <a:cubicBezTo>
                  <a:pt x="20259" y="4730"/>
                  <a:pt x="21599" y="7689"/>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94" name="AutoShape 94"/>
          <p:cNvSpPr>
            <a:spLocks noChangeArrowheads="1"/>
          </p:cNvSpPr>
          <p:nvPr/>
        </p:nvSpPr>
        <p:spPr bwMode="auto">
          <a:xfrm rot="4469810" flipH="1">
            <a:off x="5607843" y="1291432"/>
            <a:ext cx="1071563" cy="1524000"/>
          </a:xfrm>
          <a:custGeom>
            <a:avLst/>
            <a:gdLst>
              <a:gd name="T0" fmla="*/ 2147483647 w 21600"/>
              <a:gd name="T1" fmla="*/ 1732627636 h 21600"/>
              <a:gd name="T2" fmla="*/ 1723833887 w 21600"/>
              <a:gd name="T3" fmla="*/ 1198050398 h 21600"/>
              <a:gd name="T4" fmla="*/ 1872055603 w 21600"/>
              <a:gd name="T5" fmla="*/ 2147483647 h 21600"/>
              <a:gd name="T6" fmla="*/ 2147483647 w 21600"/>
              <a:gd name="T7" fmla="*/ 2147483647 h 21600"/>
              <a:gd name="T8" fmla="*/ 2147483647 w 21600"/>
              <a:gd name="T9" fmla="*/ 2147483647 h 21600"/>
              <a:gd name="T10" fmla="*/ 1648259751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673"/>
                  <a:pt x="14952" y="6745"/>
                  <a:pt x="13013" y="5874"/>
                </a:cubicBezTo>
                <a:lnTo>
                  <a:pt x="15226" y="948"/>
                </a:lnTo>
                <a:cubicBezTo>
                  <a:pt x="19104" y="2691"/>
                  <a:pt x="21599" y="6547"/>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95" name="AutoShape 95"/>
          <p:cNvSpPr>
            <a:spLocks noChangeArrowheads="1"/>
          </p:cNvSpPr>
          <p:nvPr/>
        </p:nvSpPr>
        <p:spPr bwMode="auto">
          <a:xfrm rot="8343263" flipH="1">
            <a:off x="5764213" y="2605088"/>
            <a:ext cx="1071562" cy="1524000"/>
          </a:xfrm>
          <a:custGeom>
            <a:avLst/>
            <a:gdLst>
              <a:gd name="T0" fmla="*/ 2147483647 w 21600"/>
              <a:gd name="T1" fmla="*/ 2147483647 h 21600"/>
              <a:gd name="T2" fmla="*/ 2147483647 w 21600"/>
              <a:gd name="T3" fmla="*/ 2147483647 h 21600"/>
              <a:gd name="T4" fmla="*/ 1952263814 w 21600"/>
              <a:gd name="T5" fmla="*/ 2147483647 h 21600"/>
              <a:gd name="T6" fmla="*/ 2147483647 w 21600"/>
              <a:gd name="T7" fmla="*/ 2147483647 h 21600"/>
              <a:gd name="T8" fmla="*/ 2147483647 w 21600"/>
              <a:gd name="T9" fmla="*/ 2147483647 h 21600"/>
              <a:gd name="T10" fmla="*/ 1648254244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786"/>
                  <a:pt x="15914" y="8793"/>
                  <a:pt x="15376" y="7934"/>
                </a:cubicBezTo>
                <a:lnTo>
                  <a:pt x="19953" y="5068"/>
                </a:lnTo>
                <a:cubicBezTo>
                  <a:pt x="21029" y="6786"/>
                  <a:pt x="21599" y="8772"/>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96" name="AutoShape 96"/>
          <p:cNvSpPr>
            <a:spLocks noChangeArrowheads="1"/>
          </p:cNvSpPr>
          <p:nvPr/>
        </p:nvSpPr>
        <p:spPr bwMode="auto">
          <a:xfrm rot="7838906" flipH="1">
            <a:off x="6299993" y="1808957"/>
            <a:ext cx="1071563" cy="1524000"/>
          </a:xfrm>
          <a:custGeom>
            <a:avLst/>
            <a:gdLst>
              <a:gd name="T0" fmla="*/ 2147483647 w 21600"/>
              <a:gd name="T1" fmla="*/ 2147483647 h 21600"/>
              <a:gd name="T2" fmla="*/ 2147483647 w 21600"/>
              <a:gd name="T3" fmla="*/ 2147483647 h 21600"/>
              <a:gd name="T4" fmla="*/ 1964479862 w 21600"/>
              <a:gd name="T5" fmla="*/ 2147483647 h 21600"/>
              <a:gd name="T6" fmla="*/ 2147483647 w 21600"/>
              <a:gd name="T7" fmla="*/ 2147483647 h 21600"/>
              <a:gd name="T8" fmla="*/ 2147483647 w 21600"/>
              <a:gd name="T9" fmla="*/ 2147483647 h 21600"/>
              <a:gd name="T10" fmla="*/ 1648259751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10071"/>
                  <a:pt x="16052" y="9351"/>
                  <a:pt x="15767" y="8681"/>
                </a:cubicBezTo>
                <a:lnTo>
                  <a:pt x="20734" y="6563"/>
                </a:lnTo>
                <a:cubicBezTo>
                  <a:pt x="21305" y="7902"/>
                  <a:pt x="21599" y="9343"/>
                  <a:pt x="21600" y="10799"/>
                </a:cubicBezTo>
                <a:lnTo>
                  <a:pt x="21600" y="10800"/>
                </a:lnTo>
                <a:lnTo>
                  <a:pt x="24300" y="10800"/>
                </a:lnTo>
                <a:lnTo>
                  <a:pt x="18900" y="16200"/>
                </a:lnTo>
                <a:lnTo>
                  <a:pt x="13500" y="10800"/>
                </a:lnTo>
                <a:lnTo>
                  <a:pt x="16200" y="10800"/>
                </a:lnTo>
                <a:close/>
              </a:path>
            </a:pathLst>
          </a:custGeom>
          <a:solidFill>
            <a:srgbClr val="D60093"/>
          </a:solidFill>
          <a:ln w="9525">
            <a:solidFill>
              <a:srgbClr val="D60093"/>
            </a:solidFill>
            <a:miter lim="800000"/>
            <a:headEnd/>
            <a:tailEnd/>
          </a:ln>
        </p:spPr>
        <p:txBody>
          <a:bodyPr wrap="none" anchor="ctr"/>
          <a:lstStyle/>
          <a:p>
            <a:endParaRPr lang="en-US"/>
          </a:p>
        </p:txBody>
      </p:sp>
      <p:sp>
        <p:nvSpPr>
          <p:cNvPr id="31797" name="AutoShape 97"/>
          <p:cNvSpPr>
            <a:spLocks noChangeArrowheads="1"/>
          </p:cNvSpPr>
          <p:nvPr/>
        </p:nvSpPr>
        <p:spPr bwMode="auto">
          <a:xfrm rot="-954805">
            <a:off x="7342188" y="2832100"/>
            <a:ext cx="511175" cy="901700"/>
          </a:xfrm>
          <a:prstGeom prst="upArrow">
            <a:avLst>
              <a:gd name="adj1" fmla="val 43361"/>
              <a:gd name="adj2" fmla="val 62825"/>
            </a:avLst>
          </a:prstGeom>
          <a:solidFill>
            <a:srgbClr val="D60093"/>
          </a:solidFill>
          <a:ln w="9525">
            <a:solidFill>
              <a:srgbClr val="D60093"/>
            </a:solidFill>
            <a:miter lim="800000"/>
            <a:headEnd/>
            <a:tailEnd/>
          </a:ln>
        </p:spPr>
        <p:txBody>
          <a:bodyPr wrap="none" anchor="ctr"/>
          <a:lstStyle/>
          <a:p>
            <a:endParaRPr lang="en-US"/>
          </a:p>
        </p:txBody>
      </p:sp>
      <p:sp>
        <p:nvSpPr>
          <p:cNvPr id="66658" name="Text Box 98"/>
          <p:cNvSpPr txBox="1">
            <a:spLocks noChangeArrowheads="1"/>
          </p:cNvSpPr>
          <p:nvPr/>
        </p:nvSpPr>
        <p:spPr bwMode="auto">
          <a:xfrm>
            <a:off x="922338" y="73025"/>
            <a:ext cx="7292975" cy="1200329"/>
          </a:xfrm>
          <a:prstGeom prst="rect">
            <a:avLst/>
          </a:prstGeom>
          <a:noFill/>
          <a:ln w="9525">
            <a:noFill/>
            <a:miter lim="800000"/>
            <a:headEnd/>
            <a:tailEnd/>
          </a:ln>
        </p:spPr>
        <p:txBody>
          <a:bodyPr>
            <a:spAutoFit/>
          </a:bodyPr>
          <a:lstStyle/>
          <a:p>
            <a:pPr algn="just">
              <a:spcBef>
                <a:spcPct val="50000"/>
              </a:spcBef>
            </a:pPr>
            <a:r>
              <a:rPr lang="en-US" dirty="0"/>
              <a:t>When directly above the earth’s magnetic north pole, a magnet tries to point straight down, resulting in the greatest possible error from magnetic </a:t>
            </a:r>
            <a:r>
              <a:rPr lang="en-US" dirty="0" smtClean="0"/>
              <a:t>dip</a:t>
            </a:r>
            <a:endParaRPr lang="en-US" dirty="0"/>
          </a:p>
        </p:txBody>
      </p:sp>
      <p:sp>
        <p:nvSpPr>
          <p:cNvPr id="66659" name="Text Box 99"/>
          <p:cNvSpPr txBox="1">
            <a:spLocks noChangeArrowheads="1"/>
          </p:cNvSpPr>
          <p:nvPr/>
        </p:nvSpPr>
        <p:spPr bwMode="auto">
          <a:xfrm>
            <a:off x="922338" y="5670550"/>
            <a:ext cx="7292975" cy="1200329"/>
          </a:xfrm>
          <a:prstGeom prst="rect">
            <a:avLst/>
          </a:prstGeom>
          <a:noFill/>
          <a:ln w="9525">
            <a:noFill/>
            <a:miter lim="800000"/>
            <a:headEnd/>
            <a:tailEnd/>
          </a:ln>
        </p:spPr>
        <p:txBody>
          <a:bodyPr>
            <a:spAutoFit/>
          </a:bodyPr>
          <a:lstStyle/>
          <a:p>
            <a:pPr algn="just">
              <a:spcBef>
                <a:spcPct val="50000"/>
              </a:spcBef>
            </a:pPr>
            <a:r>
              <a:rPr lang="en-US" dirty="0"/>
              <a:t>At the equator, a magnet points more or less horizontally towards the earth’s magnetic north pole, and there is little error from magnetic </a:t>
            </a:r>
            <a:r>
              <a:rPr lang="en-US" dirty="0" smtClean="0"/>
              <a:t>dip</a:t>
            </a:r>
            <a:endParaRPr lang="en-US" dirty="0"/>
          </a:p>
        </p:txBody>
      </p:sp>
      <p:sp>
        <p:nvSpPr>
          <p:cNvPr id="31800" name="AutoShape 100"/>
          <p:cNvSpPr>
            <a:spLocks noChangeArrowheads="1"/>
          </p:cNvSpPr>
          <p:nvPr/>
        </p:nvSpPr>
        <p:spPr bwMode="auto">
          <a:xfrm rot="753">
            <a:off x="6580188" y="3557588"/>
            <a:ext cx="511175" cy="661987"/>
          </a:xfrm>
          <a:prstGeom prst="upArrow">
            <a:avLst>
              <a:gd name="adj1" fmla="val 50306"/>
              <a:gd name="adj2" fmla="val 85856"/>
            </a:avLst>
          </a:prstGeom>
          <a:solidFill>
            <a:srgbClr val="D60093"/>
          </a:solidFill>
          <a:ln w="9525">
            <a:solidFill>
              <a:srgbClr val="D60093"/>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58" grpId="0" autoUpdateAnimBg="0"/>
      <p:bldP spid="6665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99FF66"/>
                </a:solidFill>
              </a:rPr>
              <a:t>Magnetic Compass</a:t>
            </a:r>
          </a:p>
        </p:txBody>
      </p:sp>
      <p:sp>
        <p:nvSpPr>
          <p:cNvPr id="65539" name="Rectangle 3"/>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99FF66"/>
              </a:buClr>
              <a:buSzPct val="110000"/>
              <a:buFontTx/>
              <a:buChar char="•"/>
            </a:pPr>
            <a:r>
              <a:rPr lang="en-US" sz="2600">
                <a:solidFill>
                  <a:srgbClr val="99FF66"/>
                </a:solidFill>
              </a:rPr>
              <a:t>Northerly/Southerly Turning Errors</a:t>
            </a:r>
          </a:p>
          <a:p>
            <a:pPr marL="742950" lvl="1" indent="-285750" algn="l">
              <a:spcBef>
                <a:spcPct val="20000"/>
              </a:spcBef>
              <a:buClr>
                <a:srgbClr val="99FF66"/>
              </a:buClr>
              <a:buSzPct val="110000"/>
              <a:buFontTx/>
              <a:buChar char="•"/>
            </a:pPr>
            <a:r>
              <a:rPr lang="en-US" sz="2000"/>
              <a:t>Most apparent near poles and disappears as you approach the equator.</a:t>
            </a:r>
          </a:p>
          <a:p>
            <a:pPr marL="742950" lvl="1" indent="-285750" algn="l">
              <a:spcBef>
                <a:spcPct val="20000"/>
              </a:spcBef>
              <a:buClr>
                <a:srgbClr val="99FF66"/>
              </a:buClr>
              <a:buSzPct val="110000"/>
              <a:buFontTx/>
              <a:buChar char="•"/>
            </a:pPr>
            <a:r>
              <a:rPr lang="en-US" sz="2000"/>
              <a:t>When entering a turn from a north heading, the compass will initially indicate a turn in the opposite direction.</a:t>
            </a:r>
          </a:p>
          <a:p>
            <a:pPr marL="742950" lvl="1" indent="-285750" algn="l">
              <a:spcBef>
                <a:spcPct val="20000"/>
              </a:spcBef>
              <a:buClr>
                <a:srgbClr val="99FF66"/>
              </a:buClr>
              <a:buSzPct val="110000"/>
              <a:buFontTx/>
              <a:buChar char="•"/>
            </a:pPr>
            <a:r>
              <a:rPr lang="en-US" sz="2000" b="1"/>
              <a:t>UNOS (Undershoot North, Overshoot South)</a:t>
            </a:r>
          </a:p>
          <a:p>
            <a:pPr marL="742950" lvl="1" indent="-285750" algn="l">
              <a:spcBef>
                <a:spcPct val="20000"/>
              </a:spcBef>
              <a:buClr>
                <a:srgbClr val="99FF66"/>
              </a:buClr>
              <a:buSzPct val="110000"/>
              <a:buFontTx/>
              <a:buChar char="•"/>
            </a:pPr>
            <a:r>
              <a:rPr lang="en-US" sz="2000"/>
              <a:t>Always roll out before you reach northerly heading.</a:t>
            </a:r>
          </a:p>
          <a:p>
            <a:pPr marL="742950" lvl="1" indent="-285750" algn="l">
              <a:spcBef>
                <a:spcPct val="20000"/>
              </a:spcBef>
              <a:buClr>
                <a:srgbClr val="99FF66"/>
              </a:buClr>
              <a:buSzPct val="110000"/>
              <a:buFontTx/>
              <a:buChar char="•"/>
            </a:pPr>
            <a:r>
              <a:rPr lang="en-US" sz="2000"/>
              <a:t>Always roll out after you reach southerly heading.</a:t>
            </a:r>
          </a:p>
          <a:p>
            <a:pPr marL="342900" indent="-342900" algn="l">
              <a:spcBef>
                <a:spcPct val="20000"/>
              </a:spcBef>
              <a:buClr>
                <a:srgbClr val="99FF66"/>
              </a:buClr>
              <a:buSzPct val="110000"/>
              <a:buFontTx/>
              <a:buChar char="•"/>
            </a:pPr>
            <a:r>
              <a:rPr lang="en-US" sz="2600">
                <a:solidFill>
                  <a:srgbClr val="99FF66"/>
                </a:solidFill>
              </a:rPr>
              <a:t>Acceleration/Deceleration Errors</a:t>
            </a:r>
          </a:p>
          <a:p>
            <a:pPr marL="742950" lvl="1" indent="-285750" algn="l">
              <a:spcBef>
                <a:spcPct val="20000"/>
              </a:spcBef>
              <a:buClr>
                <a:srgbClr val="99FF66"/>
              </a:buClr>
              <a:buSzPct val="110000"/>
              <a:buFontTx/>
              <a:buChar char="•"/>
            </a:pPr>
            <a:r>
              <a:rPr lang="en-US" sz="2000" b="1"/>
              <a:t>ANDS (Accelerate North, Decelerate South)</a:t>
            </a:r>
          </a:p>
          <a:p>
            <a:pPr marL="742950" lvl="1" indent="-285750" algn="l">
              <a:spcBef>
                <a:spcPct val="20000"/>
              </a:spcBef>
              <a:buClr>
                <a:srgbClr val="99FF66"/>
              </a:buClr>
              <a:buSzPct val="110000"/>
              <a:buFontTx/>
              <a:buChar char="•"/>
            </a:pPr>
            <a:r>
              <a:rPr lang="en-US" sz="2000"/>
              <a:t>Compass swings towards north during acceleration.</a:t>
            </a:r>
          </a:p>
          <a:p>
            <a:pPr marL="742950" lvl="1" indent="-285750" algn="l">
              <a:spcBef>
                <a:spcPct val="20000"/>
              </a:spcBef>
              <a:buClr>
                <a:srgbClr val="99FF66"/>
              </a:buClr>
              <a:buSzPct val="110000"/>
              <a:buFontTx/>
              <a:buChar char="•"/>
            </a:pPr>
            <a:r>
              <a:rPr lang="en-US" sz="2000"/>
              <a:t>Compass swings south during deceleration.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5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55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55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553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itcal card compass.jpg"/>
          <p:cNvPicPr>
            <a:picLocks noChangeAspect="1"/>
          </p:cNvPicPr>
          <p:nvPr/>
        </p:nvPicPr>
        <p:blipFill>
          <a:blip r:embed="rId2"/>
          <a:stretch>
            <a:fillRect/>
          </a:stretch>
        </p:blipFill>
        <p:spPr>
          <a:xfrm>
            <a:off x="2133600" y="1524000"/>
            <a:ext cx="5334000" cy="5334000"/>
          </a:xfrm>
          <a:prstGeom prst="rect">
            <a:avLst/>
          </a:prstGeom>
        </p:spPr>
      </p:pic>
      <p:sp>
        <p:nvSpPr>
          <p:cNvPr id="3" name="TextBox 2"/>
          <p:cNvSpPr txBox="1"/>
          <p:nvPr/>
        </p:nvSpPr>
        <p:spPr>
          <a:xfrm>
            <a:off x="1219200" y="537120"/>
            <a:ext cx="6934200" cy="769441"/>
          </a:xfrm>
          <a:prstGeom prst="rect">
            <a:avLst/>
          </a:prstGeom>
          <a:noFill/>
        </p:spPr>
        <p:txBody>
          <a:bodyPr wrap="square" rtlCol="0">
            <a:spAutoFit/>
          </a:bodyPr>
          <a:lstStyle/>
          <a:p>
            <a:r>
              <a:rPr lang="en-US" sz="4400" dirty="0" smtClean="0">
                <a:solidFill>
                  <a:srgbClr val="FFFF00"/>
                </a:solidFill>
              </a:rPr>
              <a:t>Vertical Card Compass</a:t>
            </a:r>
            <a:endParaRPr lang="en-US" sz="4400"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ass correction card.gif"/>
          <p:cNvPicPr>
            <a:picLocks noChangeAspect="1"/>
          </p:cNvPicPr>
          <p:nvPr/>
        </p:nvPicPr>
        <p:blipFill>
          <a:blip r:embed="rId2"/>
          <a:stretch>
            <a:fillRect/>
          </a:stretch>
        </p:blipFill>
        <p:spPr>
          <a:xfrm>
            <a:off x="392327" y="2724150"/>
            <a:ext cx="8406842" cy="3371850"/>
          </a:xfrm>
          <a:prstGeom prst="rect">
            <a:avLst/>
          </a:prstGeom>
        </p:spPr>
      </p:pic>
      <p:sp>
        <p:nvSpPr>
          <p:cNvPr id="3" name="TextBox 2"/>
          <p:cNvSpPr txBox="1"/>
          <p:nvPr/>
        </p:nvSpPr>
        <p:spPr>
          <a:xfrm>
            <a:off x="1143000" y="1074241"/>
            <a:ext cx="6858000" cy="769441"/>
          </a:xfrm>
          <a:prstGeom prst="rect">
            <a:avLst/>
          </a:prstGeom>
          <a:noFill/>
        </p:spPr>
        <p:txBody>
          <a:bodyPr wrap="square" rtlCol="0">
            <a:spAutoFit/>
          </a:bodyPr>
          <a:lstStyle/>
          <a:p>
            <a:r>
              <a:rPr lang="en-US" sz="4400" dirty="0" smtClean="0">
                <a:solidFill>
                  <a:srgbClr val="FFFF00"/>
                </a:solidFill>
              </a:rPr>
              <a:t>Compass Correction Card</a:t>
            </a:r>
            <a:endParaRPr lang="en-US" sz="4400"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685800" y="1676400"/>
            <a:ext cx="7696200" cy="3276600"/>
          </a:xfrm>
          <a:prstGeom prst="rect">
            <a:avLst/>
          </a:prstGeom>
        </p:spPr>
        <p:txBody>
          <a:bodyPr wrap="none" fromWordArt="1">
            <a:prstTxWarp prst="textPlain">
              <a:avLst>
                <a:gd name="adj" fmla="val 50000"/>
              </a:avLst>
            </a:prstTxWarp>
          </a:bodyPr>
          <a:lstStyle/>
          <a:p>
            <a:r>
              <a:rPr lang="en-US" sz="4800" b="1" kern="10">
                <a:ln w="19050">
                  <a:solidFill>
                    <a:srgbClr val="99CCFF"/>
                  </a:solidFill>
                  <a:round/>
                  <a:headEnd/>
                  <a:tailEnd/>
                </a:ln>
                <a:solidFill>
                  <a:srgbClr val="FFFF00"/>
                </a:solidFill>
                <a:effectLst>
                  <a:outerShdw dist="35921" dir="2700000" algn="ctr" rotWithShape="0">
                    <a:srgbClr val="990000"/>
                  </a:outerShdw>
                </a:effectLst>
                <a:latin typeface="Impact"/>
              </a:rPr>
              <a:t>PITOT-STATIC </a:t>
            </a:r>
          </a:p>
          <a:p>
            <a:r>
              <a:rPr lang="en-US" sz="4800" b="1" kern="10">
                <a:ln w="19050">
                  <a:solidFill>
                    <a:srgbClr val="99CCFF"/>
                  </a:solidFill>
                  <a:round/>
                  <a:headEnd/>
                  <a:tailEnd/>
                </a:ln>
                <a:solidFill>
                  <a:srgbClr val="FFFF00"/>
                </a:solidFill>
                <a:effectLst>
                  <a:outerShdw dist="35921" dir="2700000" algn="ctr" rotWithShape="0">
                    <a:srgbClr val="990000"/>
                  </a:outerShdw>
                </a:effectLst>
                <a:latin typeface="Impact"/>
              </a:rPr>
              <a:t>INSTRUMENTS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457200"/>
            <a:ext cx="7772400" cy="1295400"/>
          </a:xfrm>
          <a:prstGeom prst="rect">
            <a:avLst/>
          </a:prstGeom>
          <a:noFill/>
          <a:ln w="9525">
            <a:noFill/>
            <a:miter lim="800000"/>
            <a:headEnd/>
            <a:tailEnd/>
          </a:ln>
        </p:spPr>
        <p:txBody>
          <a:bodyPr anchor="ctr"/>
          <a:lstStyle/>
          <a:p>
            <a:r>
              <a:rPr lang="en-US" sz="4400">
                <a:solidFill>
                  <a:schemeClr val="accent2"/>
                </a:solidFill>
              </a:rPr>
              <a:t>Pitot-Static Instruments</a:t>
            </a:r>
          </a:p>
        </p:txBody>
      </p:sp>
      <p:sp>
        <p:nvSpPr>
          <p:cNvPr id="34819" name="Rectangle 3"/>
          <p:cNvSpPr>
            <a:spLocks noChangeArrowheads="1"/>
          </p:cNvSpPr>
          <p:nvPr/>
        </p:nvSpPr>
        <p:spPr bwMode="auto">
          <a:xfrm>
            <a:off x="685800" y="1752600"/>
            <a:ext cx="7772400" cy="4800600"/>
          </a:xfrm>
          <a:prstGeom prst="rect">
            <a:avLst/>
          </a:prstGeom>
          <a:noFill/>
          <a:ln w="9525">
            <a:noFill/>
            <a:miter lim="800000"/>
            <a:headEnd/>
            <a:tailEnd/>
          </a:ln>
        </p:spPr>
        <p:txBody>
          <a:bodyPr/>
          <a:lstStyle/>
          <a:p>
            <a:pPr marL="342900" indent="-342900" algn="l">
              <a:lnSpc>
                <a:spcPct val="90000"/>
              </a:lnSpc>
              <a:spcBef>
                <a:spcPct val="20000"/>
              </a:spcBef>
              <a:buClr>
                <a:srgbClr val="FFFF00"/>
              </a:buClr>
              <a:buSzPct val="110000"/>
              <a:buFontTx/>
              <a:buChar char="•"/>
            </a:pPr>
            <a:r>
              <a:rPr lang="en-US" sz="3200" dirty="0">
                <a:solidFill>
                  <a:srgbClr val="FFFF00"/>
                </a:solidFill>
              </a:rPr>
              <a:t>Airspeed Indicator</a:t>
            </a:r>
          </a:p>
          <a:p>
            <a:pPr marL="342900" indent="-342900" algn="l">
              <a:lnSpc>
                <a:spcPct val="90000"/>
              </a:lnSpc>
              <a:spcBef>
                <a:spcPct val="20000"/>
              </a:spcBef>
              <a:buClr>
                <a:srgbClr val="FFFF00"/>
              </a:buClr>
              <a:buSzPct val="110000"/>
              <a:buFontTx/>
              <a:buChar char="•"/>
            </a:pPr>
            <a:r>
              <a:rPr lang="en-US" sz="3200" dirty="0">
                <a:solidFill>
                  <a:srgbClr val="FFFF00"/>
                </a:solidFill>
              </a:rPr>
              <a:t>Altimeter</a:t>
            </a:r>
          </a:p>
          <a:p>
            <a:pPr marL="342900" indent="-342900" algn="l">
              <a:lnSpc>
                <a:spcPct val="90000"/>
              </a:lnSpc>
              <a:spcBef>
                <a:spcPct val="20000"/>
              </a:spcBef>
              <a:buClr>
                <a:srgbClr val="FFFF00"/>
              </a:buClr>
              <a:buSzPct val="110000"/>
              <a:buFontTx/>
              <a:buChar char="•"/>
            </a:pPr>
            <a:r>
              <a:rPr lang="en-US" sz="3200" dirty="0">
                <a:solidFill>
                  <a:srgbClr val="FFFF00"/>
                </a:solidFill>
              </a:rPr>
              <a:t>Vertical Speed Indicator (VSI)</a:t>
            </a:r>
          </a:p>
          <a:p>
            <a:pPr marL="342900" indent="-342900" algn="l">
              <a:lnSpc>
                <a:spcPct val="90000"/>
              </a:lnSpc>
              <a:spcBef>
                <a:spcPct val="20000"/>
              </a:spcBef>
              <a:buClr>
                <a:schemeClr val="accent2"/>
              </a:buClr>
              <a:buSzPct val="110000"/>
              <a:buFontTx/>
              <a:buChar char="•"/>
            </a:pPr>
            <a:endParaRPr lang="en-US" sz="3200" dirty="0">
              <a:solidFill>
                <a:srgbClr val="FFFF00"/>
              </a:solidFill>
            </a:endParaRPr>
          </a:p>
          <a:p>
            <a:pPr marL="342900" indent="-342900" algn="l">
              <a:lnSpc>
                <a:spcPct val="90000"/>
              </a:lnSpc>
              <a:spcBef>
                <a:spcPct val="20000"/>
              </a:spcBef>
              <a:buClr>
                <a:schemeClr val="accent2"/>
              </a:buClr>
              <a:buSzPct val="110000"/>
              <a:buFontTx/>
              <a:buChar char="•"/>
            </a:pPr>
            <a:r>
              <a:rPr lang="en-US" sz="2800" dirty="0">
                <a:solidFill>
                  <a:schemeClr val="accent2"/>
                </a:solidFill>
              </a:rPr>
              <a:t>Relies on pressure differences to measure speed and </a:t>
            </a:r>
            <a:r>
              <a:rPr lang="en-US" sz="2800" dirty="0" smtClean="0">
                <a:solidFill>
                  <a:schemeClr val="accent2"/>
                </a:solidFill>
              </a:rPr>
              <a:t>altitude</a:t>
            </a:r>
            <a:endParaRPr lang="en-US" sz="2800" dirty="0">
              <a:solidFill>
                <a:schemeClr val="accent2"/>
              </a:solidFill>
            </a:endParaRPr>
          </a:p>
          <a:p>
            <a:pPr marL="342900" indent="-342900" algn="l">
              <a:lnSpc>
                <a:spcPct val="90000"/>
              </a:lnSpc>
              <a:spcBef>
                <a:spcPct val="20000"/>
              </a:spcBef>
              <a:buClr>
                <a:schemeClr val="accent2"/>
              </a:buClr>
              <a:buSzPct val="110000"/>
              <a:buFontTx/>
              <a:buChar char="•"/>
            </a:pPr>
            <a:r>
              <a:rPr lang="en-US" sz="2800" dirty="0" err="1">
                <a:solidFill>
                  <a:schemeClr val="accent2"/>
                </a:solidFill>
              </a:rPr>
              <a:t>Pitot</a:t>
            </a:r>
            <a:r>
              <a:rPr lang="en-US" sz="2800" dirty="0">
                <a:solidFill>
                  <a:schemeClr val="accent2"/>
                </a:solidFill>
              </a:rPr>
              <a:t> pressure (Impact, ram, or dynamic pressure) is connected only to the airspeed </a:t>
            </a:r>
            <a:r>
              <a:rPr lang="en-US" sz="2800" dirty="0" smtClean="0">
                <a:solidFill>
                  <a:schemeClr val="accent2"/>
                </a:solidFill>
              </a:rPr>
              <a:t>indicator</a:t>
            </a:r>
            <a:endParaRPr lang="en-US" sz="2800" dirty="0">
              <a:solidFill>
                <a:schemeClr val="accent2"/>
              </a:solidFill>
            </a:endParaRPr>
          </a:p>
          <a:p>
            <a:pPr marL="342900" indent="-342900" algn="l">
              <a:lnSpc>
                <a:spcPct val="90000"/>
              </a:lnSpc>
              <a:spcBef>
                <a:spcPct val="20000"/>
              </a:spcBef>
              <a:buClr>
                <a:schemeClr val="accent2"/>
              </a:buClr>
              <a:buSzPct val="110000"/>
              <a:buFontTx/>
              <a:buChar char="•"/>
            </a:pPr>
            <a:r>
              <a:rPr lang="en-US" sz="2800" dirty="0">
                <a:solidFill>
                  <a:schemeClr val="accent2"/>
                </a:solidFill>
              </a:rPr>
              <a:t>Static pressure (ambient pressure) is connected to all three </a:t>
            </a:r>
            <a:r>
              <a:rPr lang="en-US" sz="2800" dirty="0" smtClean="0">
                <a:solidFill>
                  <a:schemeClr val="accent2"/>
                </a:solidFill>
              </a:rPr>
              <a:t>instruments</a:t>
            </a:r>
            <a:endParaRPr lang="en-US" sz="2800" dirty="0">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20701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35843" name="Oval 3"/>
          <p:cNvSpPr>
            <a:spLocks noChangeArrowheads="1"/>
          </p:cNvSpPr>
          <p:nvPr/>
        </p:nvSpPr>
        <p:spPr bwMode="auto">
          <a:xfrm>
            <a:off x="40132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35844" name="Oval 4"/>
          <p:cNvSpPr>
            <a:spLocks noChangeArrowheads="1"/>
          </p:cNvSpPr>
          <p:nvPr/>
        </p:nvSpPr>
        <p:spPr bwMode="auto">
          <a:xfrm>
            <a:off x="5956300" y="2005013"/>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35845" name="Line 6"/>
          <p:cNvSpPr>
            <a:spLocks noChangeShapeType="1"/>
          </p:cNvSpPr>
          <p:nvPr/>
        </p:nvSpPr>
        <p:spPr bwMode="auto">
          <a:xfrm>
            <a:off x="2913063" y="3605213"/>
            <a:ext cx="0" cy="533400"/>
          </a:xfrm>
          <a:prstGeom prst="line">
            <a:avLst/>
          </a:prstGeom>
          <a:noFill/>
          <a:ln w="127000">
            <a:solidFill>
              <a:srgbClr val="6699FF"/>
            </a:solidFill>
            <a:round/>
            <a:headEnd/>
            <a:tailEnd/>
          </a:ln>
        </p:spPr>
        <p:txBody>
          <a:bodyPr wrap="none" anchor="ctr"/>
          <a:lstStyle/>
          <a:p>
            <a:endParaRPr lang="en-US"/>
          </a:p>
        </p:txBody>
      </p:sp>
      <p:sp>
        <p:nvSpPr>
          <p:cNvPr id="35846" name="Line 10"/>
          <p:cNvSpPr>
            <a:spLocks noChangeShapeType="1"/>
          </p:cNvSpPr>
          <p:nvPr/>
        </p:nvSpPr>
        <p:spPr bwMode="auto">
          <a:xfrm>
            <a:off x="6794500" y="3605213"/>
            <a:ext cx="0" cy="533400"/>
          </a:xfrm>
          <a:prstGeom prst="line">
            <a:avLst/>
          </a:prstGeom>
          <a:noFill/>
          <a:ln w="127000">
            <a:solidFill>
              <a:srgbClr val="6699FF"/>
            </a:solidFill>
            <a:round/>
            <a:headEnd/>
            <a:tailEnd/>
          </a:ln>
        </p:spPr>
        <p:txBody>
          <a:bodyPr wrap="none" anchor="ctr"/>
          <a:lstStyle/>
          <a:p>
            <a:endParaRPr lang="en-US"/>
          </a:p>
        </p:txBody>
      </p:sp>
      <p:sp>
        <p:nvSpPr>
          <p:cNvPr id="35847" name="Line 11"/>
          <p:cNvSpPr>
            <a:spLocks noChangeShapeType="1"/>
          </p:cNvSpPr>
          <p:nvPr/>
        </p:nvSpPr>
        <p:spPr bwMode="auto">
          <a:xfrm>
            <a:off x="4826000" y="3605213"/>
            <a:ext cx="0" cy="533400"/>
          </a:xfrm>
          <a:prstGeom prst="line">
            <a:avLst/>
          </a:prstGeom>
          <a:noFill/>
          <a:ln w="127000">
            <a:solidFill>
              <a:srgbClr val="6699FF"/>
            </a:solidFill>
            <a:round/>
            <a:headEnd/>
            <a:tailEnd/>
          </a:ln>
        </p:spPr>
        <p:txBody>
          <a:bodyPr wrap="none" anchor="ctr"/>
          <a:lstStyle/>
          <a:p>
            <a:endParaRPr lang="en-US"/>
          </a:p>
        </p:txBody>
      </p:sp>
      <p:cxnSp>
        <p:nvCxnSpPr>
          <p:cNvPr id="35848" name="AutoShape 12"/>
          <p:cNvCxnSpPr>
            <a:cxnSpLocks noChangeShapeType="1"/>
          </p:cNvCxnSpPr>
          <p:nvPr/>
        </p:nvCxnSpPr>
        <p:spPr bwMode="auto">
          <a:xfrm>
            <a:off x="2832100" y="4202113"/>
            <a:ext cx="4800600" cy="0"/>
          </a:xfrm>
          <a:prstGeom prst="straightConnector1">
            <a:avLst/>
          </a:prstGeom>
          <a:noFill/>
          <a:ln w="127000">
            <a:solidFill>
              <a:srgbClr val="6699FF"/>
            </a:solidFill>
            <a:round/>
            <a:headEnd/>
            <a:tailEnd/>
          </a:ln>
        </p:spPr>
      </p:cxnSp>
      <p:sp>
        <p:nvSpPr>
          <p:cNvPr id="35849" name="Line 13"/>
          <p:cNvSpPr>
            <a:spLocks noChangeShapeType="1"/>
          </p:cNvSpPr>
          <p:nvPr/>
        </p:nvSpPr>
        <p:spPr bwMode="auto">
          <a:xfrm>
            <a:off x="7167563" y="4202113"/>
            <a:ext cx="0" cy="1079500"/>
          </a:xfrm>
          <a:prstGeom prst="line">
            <a:avLst/>
          </a:prstGeom>
          <a:noFill/>
          <a:ln w="127000">
            <a:solidFill>
              <a:srgbClr val="6699FF"/>
            </a:solidFill>
            <a:round/>
            <a:headEnd/>
            <a:tailEnd/>
          </a:ln>
        </p:spPr>
        <p:txBody>
          <a:bodyPr wrap="none" anchor="ctr"/>
          <a:lstStyle/>
          <a:p>
            <a:endParaRPr lang="en-US"/>
          </a:p>
        </p:txBody>
      </p:sp>
      <p:sp>
        <p:nvSpPr>
          <p:cNvPr id="35850" name="Rectangle 14"/>
          <p:cNvSpPr>
            <a:spLocks noChangeArrowheads="1"/>
          </p:cNvSpPr>
          <p:nvPr/>
        </p:nvSpPr>
        <p:spPr bwMode="auto">
          <a:xfrm>
            <a:off x="7632700" y="3605213"/>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35851" name="Oval 15"/>
          <p:cNvSpPr>
            <a:spLocks noChangeArrowheads="1"/>
          </p:cNvSpPr>
          <p:nvPr/>
        </p:nvSpPr>
        <p:spPr bwMode="auto">
          <a:xfrm>
            <a:off x="7708900" y="3681413"/>
            <a:ext cx="990600" cy="977900"/>
          </a:xfrm>
          <a:prstGeom prst="ellipse">
            <a:avLst/>
          </a:prstGeom>
          <a:noFill/>
          <a:ln w="9525">
            <a:solidFill>
              <a:schemeClr val="bg2"/>
            </a:solidFill>
            <a:round/>
            <a:headEnd/>
            <a:tailEnd/>
          </a:ln>
        </p:spPr>
        <p:txBody>
          <a:bodyPr wrap="none" anchor="ctr"/>
          <a:lstStyle/>
          <a:p>
            <a:endParaRPr lang="en-US"/>
          </a:p>
        </p:txBody>
      </p:sp>
      <p:sp>
        <p:nvSpPr>
          <p:cNvPr id="35852" name="Oval 16"/>
          <p:cNvSpPr>
            <a:spLocks noChangeArrowheads="1"/>
          </p:cNvSpPr>
          <p:nvPr/>
        </p:nvSpPr>
        <p:spPr bwMode="auto">
          <a:xfrm>
            <a:off x="8089900" y="4062413"/>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35853" name="Oval 17"/>
          <p:cNvSpPr>
            <a:spLocks noChangeArrowheads="1"/>
          </p:cNvSpPr>
          <p:nvPr/>
        </p:nvSpPr>
        <p:spPr bwMode="auto">
          <a:xfrm>
            <a:off x="8089900" y="3757613"/>
            <a:ext cx="228600" cy="152400"/>
          </a:xfrm>
          <a:prstGeom prst="ellipse">
            <a:avLst/>
          </a:prstGeom>
          <a:noFill/>
          <a:ln w="9525">
            <a:solidFill>
              <a:schemeClr val="bg2"/>
            </a:solidFill>
            <a:round/>
            <a:headEnd/>
            <a:tailEnd/>
          </a:ln>
        </p:spPr>
        <p:txBody>
          <a:bodyPr wrap="none" anchor="ctr"/>
          <a:lstStyle/>
          <a:p>
            <a:endParaRPr lang="en-US"/>
          </a:p>
        </p:txBody>
      </p:sp>
      <p:sp>
        <p:nvSpPr>
          <p:cNvPr id="35854" name="Oval 18"/>
          <p:cNvSpPr>
            <a:spLocks noChangeArrowheads="1"/>
          </p:cNvSpPr>
          <p:nvPr/>
        </p:nvSpPr>
        <p:spPr bwMode="auto">
          <a:xfrm rot="16200000" flipV="1">
            <a:off x="7708900" y="4081463"/>
            <a:ext cx="228600" cy="152400"/>
          </a:xfrm>
          <a:prstGeom prst="ellipse">
            <a:avLst/>
          </a:prstGeom>
          <a:noFill/>
          <a:ln w="9525">
            <a:solidFill>
              <a:schemeClr val="bg2"/>
            </a:solidFill>
            <a:round/>
            <a:headEnd/>
            <a:tailEnd/>
          </a:ln>
        </p:spPr>
        <p:txBody>
          <a:bodyPr wrap="none" anchor="ctr"/>
          <a:lstStyle/>
          <a:p>
            <a:endParaRPr lang="en-US"/>
          </a:p>
        </p:txBody>
      </p:sp>
      <p:sp>
        <p:nvSpPr>
          <p:cNvPr id="35855" name="Oval 19"/>
          <p:cNvSpPr>
            <a:spLocks noChangeArrowheads="1"/>
          </p:cNvSpPr>
          <p:nvPr/>
        </p:nvSpPr>
        <p:spPr bwMode="auto">
          <a:xfrm rot="-5400000">
            <a:off x="8470900" y="4100513"/>
            <a:ext cx="228600" cy="152400"/>
          </a:xfrm>
          <a:prstGeom prst="ellipse">
            <a:avLst/>
          </a:prstGeom>
          <a:noFill/>
          <a:ln w="9525">
            <a:solidFill>
              <a:schemeClr val="bg2"/>
            </a:solidFill>
            <a:round/>
            <a:headEnd/>
            <a:tailEnd/>
          </a:ln>
        </p:spPr>
        <p:txBody>
          <a:bodyPr wrap="none" anchor="ctr"/>
          <a:lstStyle/>
          <a:p>
            <a:endParaRPr lang="en-US"/>
          </a:p>
        </p:txBody>
      </p:sp>
      <p:sp>
        <p:nvSpPr>
          <p:cNvPr id="35856" name="Oval 20"/>
          <p:cNvSpPr>
            <a:spLocks noChangeArrowheads="1"/>
          </p:cNvSpPr>
          <p:nvPr/>
        </p:nvSpPr>
        <p:spPr bwMode="auto">
          <a:xfrm>
            <a:off x="8089900" y="4443413"/>
            <a:ext cx="228600" cy="152400"/>
          </a:xfrm>
          <a:prstGeom prst="ellipse">
            <a:avLst/>
          </a:prstGeom>
          <a:noFill/>
          <a:ln w="9525">
            <a:solidFill>
              <a:schemeClr val="bg2"/>
            </a:solidFill>
            <a:round/>
            <a:headEnd/>
            <a:tailEnd/>
          </a:ln>
        </p:spPr>
        <p:txBody>
          <a:bodyPr wrap="none" anchor="ctr"/>
          <a:lstStyle/>
          <a:p>
            <a:endParaRPr lang="en-US"/>
          </a:p>
        </p:txBody>
      </p:sp>
      <p:sp>
        <p:nvSpPr>
          <p:cNvPr id="35857" name="Rectangle 21"/>
          <p:cNvSpPr>
            <a:spLocks noChangeArrowheads="1"/>
          </p:cNvSpPr>
          <p:nvPr/>
        </p:nvSpPr>
        <p:spPr bwMode="auto">
          <a:xfrm>
            <a:off x="5956300" y="5281613"/>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35858" name="Oval 22"/>
          <p:cNvSpPr>
            <a:spLocks noChangeArrowheads="1"/>
          </p:cNvSpPr>
          <p:nvPr/>
        </p:nvSpPr>
        <p:spPr bwMode="auto">
          <a:xfrm>
            <a:off x="7308850" y="5357813"/>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5859" name="Oval 23"/>
          <p:cNvSpPr>
            <a:spLocks noChangeArrowheads="1"/>
          </p:cNvSpPr>
          <p:nvPr/>
        </p:nvSpPr>
        <p:spPr bwMode="auto">
          <a:xfrm>
            <a:off x="7480300" y="5510213"/>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35860" name="Text Box 24"/>
          <p:cNvSpPr txBox="1">
            <a:spLocks noChangeArrowheads="1"/>
          </p:cNvSpPr>
          <p:nvPr/>
        </p:nvSpPr>
        <p:spPr bwMode="auto">
          <a:xfrm>
            <a:off x="5956300" y="5357813"/>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35861" name="AutoShape 25"/>
          <p:cNvSpPr>
            <a:spLocks noChangeArrowheads="1"/>
          </p:cNvSpPr>
          <p:nvPr/>
        </p:nvSpPr>
        <p:spPr bwMode="auto">
          <a:xfrm rot="10800000">
            <a:off x="317500" y="5281613"/>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35862" name="Rectangle 26"/>
          <p:cNvSpPr>
            <a:spLocks noChangeArrowheads="1"/>
          </p:cNvSpPr>
          <p:nvPr/>
        </p:nvSpPr>
        <p:spPr bwMode="auto">
          <a:xfrm>
            <a:off x="1231900" y="5053013"/>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35863" name="Line 27"/>
          <p:cNvSpPr>
            <a:spLocks noChangeShapeType="1"/>
          </p:cNvSpPr>
          <p:nvPr/>
        </p:nvSpPr>
        <p:spPr bwMode="auto">
          <a:xfrm flipH="1">
            <a:off x="1460500" y="2767013"/>
            <a:ext cx="609600" cy="0"/>
          </a:xfrm>
          <a:prstGeom prst="line">
            <a:avLst/>
          </a:prstGeom>
          <a:noFill/>
          <a:ln w="127000">
            <a:solidFill>
              <a:srgbClr val="D60093"/>
            </a:solidFill>
            <a:round/>
            <a:headEnd/>
            <a:tailEnd/>
          </a:ln>
        </p:spPr>
        <p:txBody>
          <a:bodyPr wrap="none" anchor="ctr"/>
          <a:lstStyle/>
          <a:p>
            <a:endParaRPr lang="en-US"/>
          </a:p>
        </p:txBody>
      </p:sp>
      <p:sp>
        <p:nvSpPr>
          <p:cNvPr id="35864" name="Line 29"/>
          <p:cNvSpPr>
            <a:spLocks noChangeShapeType="1"/>
          </p:cNvSpPr>
          <p:nvPr/>
        </p:nvSpPr>
        <p:spPr bwMode="auto">
          <a:xfrm flipV="1">
            <a:off x="1520825" y="2767013"/>
            <a:ext cx="0" cy="2286000"/>
          </a:xfrm>
          <a:prstGeom prst="line">
            <a:avLst/>
          </a:prstGeom>
          <a:noFill/>
          <a:ln w="127000">
            <a:solidFill>
              <a:srgbClr val="D60093"/>
            </a:solidFill>
            <a:round/>
            <a:headEnd/>
            <a:tailEnd/>
          </a:ln>
        </p:spPr>
        <p:txBody>
          <a:bodyPr wrap="none" anchor="ctr"/>
          <a:lstStyle/>
          <a:p>
            <a:endParaRPr lang="en-US"/>
          </a:p>
        </p:txBody>
      </p:sp>
      <p:sp>
        <p:nvSpPr>
          <p:cNvPr id="35865" name="Oval 30"/>
          <p:cNvSpPr>
            <a:spLocks noChangeArrowheads="1"/>
          </p:cNvSpPr>
          <p:nvPr/>
        </p:nvSpPr>
        <p:spPr bwMode="auto">
          <a:xfrm>
            <a:off x="1689100" y="5815013"/>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35866" name="Line 34"/>
          <p:cNvSpPr>
            <a:spLocks noChangeShapeType="1"/>
          </p:cNvSpPr>
          <p:nvPr/>
        </p:nvSpPr>
        <p:spPr bwMode="auto">
          <a:xfrm>
            <a:off x="469900" y="5629275"/>
            <a:ext cx="0" cy="381000"/>
          </a:xfrm>
          <a:prstGeom prst="line">
            <a:avLst/>
          </a:prstGeom>
          <a:noFill/>
          <a:ln w="9525">
            <a:solidFill>
              <a:schemeClr val="bg2"/>
            </a:solidFill>
            <a:round/>
            <a:headEnd/>
            <a:tailEnd/>
          </a:ln>
        </p:spPr>
        <p:txBody>
          <a:bodyPr wrap="none" anchor="ctr"/>
          <a:lstStyle/>
          <a:p>
            <a:endParaRPr lang="en-US"/>
          </a:p>
        </p:txBody>
      </p:sp>
      <p:sp>
        <p:nvSpPr>
          <p:cNvPr id="35867" name="Line 35"/>
          <p:cNvSpPr>
            <a:spLocks noChangeShapeType="1"/>
          </p:cNvSpPr>
          <p:nvPr/>
        </p:nvSpPr>
        <p:spPr bwMode="auto">
          <a:xfrm>
            <a:off x="1689100" y="5281613"/>
            <a:ext cx="0" cy="381000"/>
          </a:xfrm>
          <a:prstGeom prst="line">
            <a:avLst/>
          </a:prstGeom>
          <a:noFill/>
          <a:ln w="9525">
            <a:solidFill>
              <a:schemeClr val="bg2"/>
            </a:solidFill>
            <a:round/>
            <a:headEnd/>
            <a:tailEnd/>
          </a:ln>
        </p:spPr>
        <p:txBody>
          <a:bodyPr wrap="none" anchor="ctr"/>
          <a:lstStyle/>
          <a:p>
            <a:endParaRPr lang="en-US"/>
          </a:p>
        </p:txBody>
      </p:sp>
      <p:sp>
        <p:nvSpPr>
          <p:cNvPr id="35868" name="Line 37"/>
          <p:cNvSpPr>
            <a:spLocks noChangeShapeType="1"/>
          </p:cNvSpPr>
          <p:nvPr/>
        </p:nvSpPr>
        <p:spPr bwMode="auto">
          <a:xfrm>
            <a:off x="469900" y="5891213"/>
            <a:ext cx="838200" cy="0"/>
          </a:xfrm>
          <a:prstGeom prst="line">
            <a:avLst/>
          </a:prstGeom>
          <a:noFill/>
          <a:ln w="9525">
            <a:solidFill>
              <a:schemeClr val="bg2"/>
            </a:solidFill>
            <a:round/>
            <a:headEnd/>
            <a:tailEnd/>
          </a:ln>
        </p:spPr>
        <p:txBody>
          <a:bodyPr wrap="none" anchor="ctr"/>
          <a:lstStyle/>
          <a:p>
            <a:endParaRPr lang="en-US"/>
          </a:p>
        </p:txBody>
      </p:sp>
      <p:cxnSp>
        <p:nvCxnSpPr>
          <p:cNvPr id="35869" name="AutoShape 38"/>
          <p:cNvCxnSpPr>
            <a:cxnSpLocks noChangeShapeType="1"/>
            <a:stCxn id="35868" idx="1"/>
            <a:endCxn id="35867" idx="1"/>
          </p:cNvCxnSpPr>
          <p:nvPr/>
        </p:nvCxnSpPr>
        <p:spPr bwMode="auto">
          <a:xfrm rot="5400000" flipH="1" flipV="1">
            <a:off x="1384300" y="5586413"/>
            <a:ext cx="228600" cy="381000"/>
          </a:xfrm>
          <a:prstGeom prst="curvedConnector3">
            <a:avLst>
              <a:gd name="adj1" fmla="val 2083"/>
            </a:avLst>
          </a:prstGeom>
          <a:noFill/>
          <a:ln w="9525">
            <a:solidFill>
              <a:schemeClr val="bg2"/>
            </a:solidFill>
            <a:round/>
            <a:headEnd/>
            <a:tailEnd/>
          </a:ln>
        </p:spPr>
      </p:cxnSp>
      <p:sp>
        <p:nvSpPr>
          <p:cNvPr id="35870" name="Rectangle 39"/>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800">
                <a:solidFill>
                  <a:srgbClr val="FFFF00"/>
                </a:solidFill>
              </a:rPr>
              <a:t>Pitot-Static System</a:t>
            </a:r>
          </a:p>
        </p:txBody>
      </p:sp>
      <p:sp>
        <p:nvSpPr>
          <p:cNvPr id="35871" name="Text Box 40"/>
          <p:cNvSpPr txBox="1">
            <a:spLocks noChangeArrowheads="1"/>
          </p:cNvSpPr>
          <p:nvPr/>
        </p:nvSpPr>
        <p:spPr bwMode="auto">
          <a:xfrm>
            <a:off x="2379663"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35872" name="Text Box 41"/>
          <p:cNvSpPr txBox="1">
            <a:spLocks noChangeArrowheads="1"/>
          </p:cNvSpPr>
          <p:nvPr/>
        </p:nvSpPr>
        <p:spPr bwMode="auto">
          <a:xfrm>
            <a:off x="4292600"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35873" name="Text Box 42"/>
          <p:cNvSpPr txBox="1">
            <a:spLocks noChangeArrowheads="1"/>
          </p:cNvSpPr>
          <p:nvPr/>
        </p:nvSpPr>
        <p:spPr bwMode="auto">
          <a:xfrm>
            <a:off x="6032500" y="2446338"/>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35874" name="Text Box 44"/>
          <p:cNvSpPr txBox="1">
            <a:spLocks noChangeArrowheads="1"/>
          </p:cNvSpPr>
          <p:nvPr/>
        </p:nvSpPr>
        <p:spPr bwMode="auto">
          <a:xfrm>
            <a:off x="7600950" y="3240088"/>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35875" name="Text Box 45"/>
          <p:cNvSpPr txBox="1">
            <a:spLocks noChangeArrowheads="1"/>
          </p:cNvSpPr>
          <p:nvPr/>
        </p:nvSpPr>
        <p:spPr bwMode="auto">
          <a:xfrm>
            <a:off x="85725" y="6196013"/>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35876" name="Text Box 46"/>
          <p:cNvSpPr txBox="1">
            <a:spLocks noChangeArrowheads="1"/>
          </p:cNvSpPr>
          <p:nvPr/>
        </p:nvSpPr>
        <p:spPr bwMode="auto">
          <a:xfrm>
            <a:off x="2728913" y="5629275"/>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35877" name="Line 48"/>
          <p:cNvSpPr>
            <a:spLocks noChangeShapeType="1"/>
          </p:cNvSpPr>
          <p:nvPr/>
        </p:nvSpPr>
        <p:spPr bwMode="auto">
          <a:xfrm flipH="1">
            <a:off x="1917700" y="5891213"/>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38" name="TextBox 37"/>
          <p:cNvSpPr txBox="1"/>
          <p:nvPr/>
        </p:nvSpPr>
        <p:spPr>
          <a:xfrm>
            <a:off x="85725" y="226367"/>
            <a:ext cx="2259013" cy="461665"/>
          </a:xfrm>
          <a:prstGeom prst="rect">
            <a:avLst/>
          </a:prstGeom>
          <a:noFill/>
        </p:spPr>
        <p:txBody>
          <a:bodyPr wrap="square" rtlCol="0">
            <a:spAutoFit/>
          </a:bodyPr>
          <a:lstStyle/>
          <a:p>
            <a:r>
              <a:rPr lang="en-US" dirty="0" smtClean="0"/>
              <a:t>PHAK 8-2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3"/>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FF00"/>
                </a:solidFill>
                <a:effectLst>
                  <a:outerShdw dist="35921" dir="2700000" algn="ctr" rotWithShape="0">
                    <a:srgbClr val="990000"/>
                  </a:outerShdw>
                </a:effectLst>
                <a:latin typeface="Impact"/>
              </a:rPr>
              <a:t>AIRSPEED INDICATOR</a:t>
            </a:r>
          </a:p>
        </p:txBody>
      </p:sp>
      <p:sp>
        <p:nvSpPr>
          <p:cNvPr id="36867" name="Oval 4"/>
          <p:cNvSpPr>
            <a:spLocks noChangeArrowheads="1"/>
          </p:cNvSpPr>
          <p:nvPr/>
        </p:nvSpPr>
        <p:spPr bwMode="auto">
          <a:xfrm>
            <a:off x="2438400" y="259080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36868" name="AutoShape 5"/>
          <p:cNvSpPr>
            <a:spLocks noChangeArrowheads="1"/>
          </p:cNvSpPr>
          <p:nvPr/>
        </p:nvSpPr>
        <p:spPr bwMode="auto">
          <a:xfrm>
            <a:off x="2438400" y="259080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36869" name="AutoShape 28"/>
          <p:cNvSpPr>
            <a:spLocks noChangeArrowheads="1"/>
          </p:cNvSpPr>
          <p:nvPr/>
        </p:nvSpPr>
        <p:spPr bwMode="auto">
          <a:xfrm rot="7509943">
            <a:off x="3181350" y="3343275"/>
            <a:ext cx="2514600" cy="2476500"/>
          </a:xfrm>
          <a:custGeom>
            <a:avLst/>
            <a:gdLst>
              <a:gd name="T0" fmla="*/ 2147483647 w 21600"/>
              <a:gd name="T1" fmla="*/ 0 h 21600"/>
              <a:gd name="T2" fmla="*/ 962441148 w 21600"/>
              <a:gd name="T3" fmla="*/ 2147483647 h 21600"/>
              <a:gd name="T4" fmla="*/ 2147483647 w 21600"/>
              <a:gd name="T5" fmla="*/ 1829661845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8031 h 21600"/>
            </a:gdLst>
            <a:ahLst/>
            <a:cxnLst>
              <a:cxn ang="T8">
                <a:pos x="T0" y="T1"/>
              </a:cxn>
              <a:cxn ang="T9">
                <a:pos x="T2" y="T3"/>
              </a:cxn>
              <a:cxn ang="T10">
                <a:pos x="T4" y="T5"/>
              </a:cxn>
              <a:cxn ang="T11">
                <a:pos x="T6" y="T7"/>
              </a:cxn>
            </a:cxnLst>
            <a:rect l="T12" t="T13" r="T14" b="T15"/>
            <a:pathLst>
              <a:path w="21600" h="21600">
                <a:moveTo>
                  <a:pt x="1217" y="11067"/>
                </a:moveTo>
                <a:cubicBezTo>
                  <a:pt x="1215" y="10978"/>
                  <a:pt x="1214" y="10889"/>
                  <a:pt x="1214" y="10800"/>
                </a:cubicBezTo>
                <a:cubicBezTo>
                  <a:pt x="1214" y="5505"/>
                  <a:pt x="5505" y="1214"/>
                  <a:pt x="10800" y="1214"/>
                </a:cubicBezTo>
                <a:cubicBezTo>
                  <a:pt x="16094" y="1214"/>
                  <a:pt x="20386" y="5505"/>
                  <a:pt x="20386" y="10800"/>
                </a:cubicBezTo>
                <a:cubicBezTo>
                  <a:pt x="20386" y="10889"/>
                  <a:pt x="20384" y="10978"/>
                  <a:pt x="20382" y="11067"/>
                </a:cubicBezTo>
                <a:lnTo>
                  <a:pt x="21595" y="11101"/>
                </a:lnTo>
                <a:cubicBezTo>
                  <a:pt x="21598" y="11001"/>
                  <a:pt x="21600" y="10900"/>
                  <a:pt x="21600" y="10800"/>
                </a:cubicBezTo>
                <a:cubicBezTo>
                  <a:pt x="21600" y="4835"/>
                  <a:pt x="16764" y="0"/>
                  <a:pt x="10800" y="0"/>
                </a:cubicBezTo>
                <a:cubicBezTo>
                  <a:pt x="4835" y="0"/>
                  <a:pt x="0" y="4835"/>
                  <a:pt x="0" y="10800"/>
                </a:cubicBezTo>
                <a:cubicBezTo>
                  <a:pt x="-1" y="10900"/>
                  <a:pt x="1" y="11001"/>
                  <a:pt x="4" y="11101"/>
                </a:cubicBezTo>
                <a:close/>
              </a:path>
            </a:pathLst>
          </a:custGeom>
          <a:solidFill>
            <a:srgbClr val="009900"/>
          </a:solidFill>
          <a:ln w="9525">
            <a:solidFill>
              <a:srgbClr val="009900"/>
            </a:solidFill>
            <a:miter lim="800000"/>
            <a:headEnd/>
            <a:tailEnd/>
          </a:ln>
        </p:spPr>
        <p:txBody>
          <a:bodyPr wrap="none" anchor="ctr"/>
          <a:lstStyle/>
          <a:p>
            <a:endParaRPr lang="en-US"/>
          </a:p>
        </p:txBody>
      </p:sp>
      <p:sp>
        <p:nvSpPr>
          <p:cNvPr id="36870" name="Arc 29"/>
          <p:cNvSpPr>
            <a:spLocks/>
          </p:cNvSpPr>
          <p:nvPr/>
        </p:nvSpPr>
        <p:spPr bwMode="auto">
          <a:xfrm rot="2504083" flipH="1" flipV="1">
            <a:off x="2971800" y="4114800"/>
            <a:ext cx="1292225" cy="1143000"/>
          </a:xfrm>
          <a:custGeom>
            <a:avLst/>
            <a:gdLst>
              <a:gd name="T0" fmla="*/ 0 w 21114"/>
              <a:gd name="T1" fmla="*/ 0 h 21600"/>
              <a:gd name="T2" fmla="*/ 2147483647 w 21114"/>
              <a:gd name="T3" fmla="*/ 2147483647 h 21600"/>
              <a:gd name="T4" fmla="*/ 0 w 21114"/>
              <a:gd name="T5" fmla="*/ 2147483647 h 21600"/>
              <a:gd name="T6" fmla="*/ 0 60000 65536"/>
              <a:gd name="T7" fmla="*/ 0 60000 65536"/>
              <a:gd name="T8" fmla="*/ 0 60000 65536"/>
              <a:gd name="T9" fmla="*/ 0 w 21114"/>
              <a:gd name="T10" fmla="*/ 0 h 21600"/>
              <a:gd name="T11" fmla="*/ 21114 w 21114"/>
              <a:gd name="T12" fmla="*/ 21600 h 21600"/>
            </a:gdLst>
            <a:ahLst/>
            <a:cxnLst>
              <a:cxn ang="T6">
                <a:pos x="T0" y="T1"/>
              </a:cxn>
              <a:cxn ang="T7">
                <a:pos x="T2" y="T3"/>
              </a:cxn>
              <a:cxn ang="T8">
                <a:pos x="T4" y="T5"/>
              </a:cxn>
            </a:cxnLst>
            <a:rect l="T9" t="T10" r="T11" b="T12"/>
            <a:pathLst>
              <a:path w="21114" h="21600" fill="none" extrusionOk="0">
                <a:moveTo>
                  <a:pt x="-1" y="0"/>
                </a:moveTo>
                <a:cubicBezTo>
                  <a:pt x="10174" y="0"/>
                  <a:pt x="18968" y="7099"/>
                  <a:pt x="21114" y="17044"/>
                </a:cubicBezTo>
              </a:path>
              <a:path w="21114" h="21600" stroke="0" extrusionOk="0">
                <a:moveTo>
                  <a:pt x="-1" y="0"/>
                </a:moveTo>
                <a:cubicBezTo>
                  <a:pt x="10174" y="0"/>
                  <a:pt x="18968" y="7099"/>
                  <a:pt x="21114" y="17044"/>
                </a:cubicBezTo>
                <a:lnTo>
                  <a:pt x="0" y="21600"/>
                </a:lnTo>
                <a:close/>
              </a:path>
            </a:pathLst>
          </a:custGeom>
          <a:noFill/>
          <a:ln w="152400">
            <a:solidFill>
              <a:srgbClr val="FFFF00"/>
            </a:solidFill>
            <a:round/>
            <a:headEnd/>
            <a:tailEnd/>
          </a:ln>
        </p:spPr>
        <p:txBody>
          <a:bodyPr wrap="none" anchor="ctr"/>
          <a:lstStyle/>
          <a:p>
            <a:endParaRPr lang="en-US"/>
          </a:p>
        </p:txBody>
      </p:sp>
      <p:sp>
        <p:nvSpPr>
          <p:cNvPr id="36871" name="Rectangle 30"/>
          <p:cNvSpPr>
            <a:spLocks noChangeArrowheads="1"/>
          </p:cNvSpPr>
          <p:nvPr/>
        </p:nvSpPr>
        <p:spPr bwMode="auto">
          <a:xfrm rot="1479520">
            <a:off x="3200400" y="3962400"/>
            <a:ext cx="381000" cy="76200"/>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36872" name="Arc 35"/>
          <p:cNvSpPr>
            <a:spLocks/>
          </p:cNvSpPr>
          <p:nvPr/>
        </p:nvSpPr>
        <p:spPr bwMode="auto">
          <a:xfrm>
            <a:off x="4419600" y="3573463"/>
            <a:ext cx="1066800" cy="1951037"/>
          </a:xfrm>
          <a:custGeom>
            <a:avLst/>
            <a:gdLst>
              <a:gd name="T0" fmla="*/ 910169329 w 21600"/>
              <a:gd name="T1" fmla="*/ 0 h 39508"/>
              <a:gd name="T2" fmla="*/ 1175208976 w 21600"/>
              <a:gd name="T3" fmla="*/ 2147483647 h 39508"/>
              <a:gd name="T4" fmla="*/ 0 w 21600"/>
              <a:gd name="T5" fmla="*/ 2147483647 h 39508"/>
              <a:gd name="T6" fmla="*/ 0 60000 65536"/>
              <a:gd name="T7" fmla="*/ 0 60000 65536"/>
              <a:gd name="T8" fmla="*/ 0 60000 65536"/>
              <a:gd name="T9" fmla="*/ 0 w 21600"/>
              <a:gd name="T10" fmla="*/ 0 h 39508"/>
              <a:gd name="T11" fmla="*/ 21600 w 21600"/>
              <a:gd name="T12" fmla="*/ 39508 h 39508"/>
            </a:gdLst>
            <a:ahLst/>
            <a:cxnLst>
              <a:cxn ang="T6">
                <a:pos x="T0" y="T1"/>
              </a:cxn>
              <a:cxn ang="T7">
                <a:pos x="T2" y="T3"/>
              </a:cxn>
              <a:cxn ang="T8">
                <a:pos x="T4" y="T5"/>
              </a:cxn>
            </a:cxnLst>
            <a:rect l="T9" t="T10" r="T11" b="T12"/>
            <a:pathLst>
              <a:path w="21600" h="39508" fill="none" extrusionOk="0">
                <a:moveTo>
                  <a:pt x="7554" y="0"/>
                </a:moveTo>
                <a:cubicBezTo>
                  <a:pt x="16000" y="3153"/>
                  <a:pt x="21600" y="11220"/>
                  <a:pt x="21600" y="20236"/>
                </a:cubicBezTo>
                <a:cubicBezTo>
                  <a:pt x="21600" y="28379"/>
                  <a:pt x="17020" y="35830"/>
                  <a:pt x="9754" y="39507"/>
                </a:cubicBezTo>
              </a:path>
              <a:path w="21600" h="39508" stroke="0" extrusionOk="0">
                <a:moveTo>
                  <a:pt x="7554" y="0"/>
                </a:moveTo>
                <a:cubicBezTo>
                  <a:pt x="16000" y="3153"/>
                  <a:pt x="21600" y="11220"/>
                  <a:pt x="21600" y="20236"/>
                </a:cubicBezTo>
                <a:cubicBezTo>
                  <a:pt x="21600" y="28379"/>
                  <a:pt x="17020" y="35830"/>
                  <a:pt x="9754" y="39507"/>
                </a:cubicBezTo>
                <a:lnTo>
                  <a:pt x="0" y="20236"/>
                </a:lnTo>
                <a:close/>
              </a:path>
            </a:pathLst>
          </a:custGeom>
          <a:noFill/>
          <a:ln w="127000">
            <a:solidFill>
              <a:schemeClr val="tx1"/>
            </a:solidFill>
            <a:round/>
            <a:headEnd/>
            <a:tailEnd/>
          </a:ln>
        </p:spPr>
        <p:txBody>
          <a:bodyPr wrap="none" anchor="ctr"/>
          <a:lstStyle/>
          <a:p>
            <a:endParaRPr lang="en-US"/>
          </a:p>
        </p:txBody>
      </p:sp>
      <p:sp>
        <p:nvSpPr>
          <p:cNvPr id="36873" name="AutoShape 36"/>
          <p:cNvSpPr>
            <a:spLocks noChangeArrowheads="1"/>
          </p:cNvSpPr>
          <p:nvPr/>
        </p:nvSpPr>
        <p:spPr bwMode="auto">
          <a:xfrm rot="1263770">
            <a:off x="4032250" y="4495800"/>
            <a:ext cx="153988" cy="1733550"/>
          </a:xfrm>
          <a:prstGeom prst="downArrowCallout">
            <a:avLst>
              <a:gd name="adj1" fmla="val 50000"/>
              <a:gd name="adj2" fmla="val 25000"/>
              <a:gd name="adj3" fmla="val 156722"/>
              <a:gd name="adj4" fmla="val 46796"/>
            </a:avLst>
          </a:prstGeom>
          <a:solidFill>
            <a:schemeClr val="tx2"/>
          </a:solidFill>
          <a:ln w="9525">
            <a:solidFill>
              <a:schemeClr val="tx1"/>
            </a:solidFill>
            <a:miter lim="800000"/>
            <a:headEnd/>
            <a:tailEnd/>
          </a:ln>
        </p:spPr>
        <p:txBody>
          <a:bodyPr wrap="none" anchor="ctr"/>
          <a:lstStyle/>
          <a:p>
            <a:endParaRPr lang="en-US"/>
          </a:p>
        </p:txBody>
      </p:sp>
      <p:sp>
        <p:nvSpPr>
          <p:cNvPr id="36874" name="Text Box 37"/>
          <p:cNvSpPr txBox="1">
            <a:spLocks noChangeArrowheads="1"/>
          </p:cNvSpPr>
          <p:nvPr/>
        </p:nvSpPr>
        <p:spPr bwMode="auto">
          <a:xfrm>
            <a:off x="3886200" y="2819400"/>
            <a:ext cx="1143000" cy="274638"/>
          </a:xfrm>
          <a:prstGeom prst="rect">
            <a:avLst/>
          </a:prstGeom>
          <a:noFill/>
          <a:ln w="9525">
            <a:noFill/>
            <a:miter lim="800000"/>
            <a:headEnd/>
            <a:tailEnd/>
          </a:ln>
        </p:spPr>
        <p:txBody>
          <a:bodyPr>
            <a:spAutoFit/>
          </a:bodyPr>
          <a:lstStyle/>
          <a:p>
            <a:pPr>
              <a:spcBef>
                <a:spcPct val="50000"/>
              </a:spcBef>
            </a:pPr>
            <a:r>
              <a:rPr lang="en-US" sz="1200" b="1"/>
              <a:t>AIRSPEED</a:t>
            </a:r>
          </a:p>
        </p:txBody>
      </p:sp>
      <p:sp>
        <p:nvSpPr>
          <p:cNvPr id="36875" name="Text Box 38"/>
          <p:cNvSpPr txBox="1">
            <a:spLocks noChangeArrowheads="1"/>
          </p:cNvSpPr>
          <p:nvPr/>
        </p:nvSpPr>
        <p:spPr bwMode="auto">
          <a:xfrm>
            <a:off x="3848100" y="3451225"/>
            <a:ext cx="1143000" cy="274638"/>
          </a:xfrm>
          <a:prstGeom prst="rect">
            <a:avLst/>
          </a:prstGeom>
          <a:noFill/>
          <a:ln w="9525">
            <a:noFill/>
            <a:miter lim="800000"/>
            <a:headEnd/>
            <a:tailEnd/>
          </a:ln>
        </p:spPr>
        <p:txBody>
          <a:bodyPr>
            <a:spAutoFit/>
          </a:bodyPr>
          <a:lstStyle/>
          <a:p>
            <a:pPr>
              <a:spcBef>
                <a:spcPct val="50000"/>
              </a:spcBef>
            </a:pPr>
            <a:r>
              <a:rPr lang="en-US" sz="1200" b="1"/>
              <a:t>KNOTS</a:t>
            </a:r>
          </a:p>
        </p:txBody>
      </p:sp>
      <p:sp>
        <p:nvSpPr>
          <p:cNvPr id="12" name="TextBox 11"/>
          <p:cNvSpPr txBox="1"/>
          <p:nvPr/>
        </p:nvSpPr>
        <p:spPr>
          <a:xfrm>
            <a:off x="0" y="6199110"/>
            <a:ext cx="2057400" cy="461665"/>
          </a:xfrm>
          <a:prstGeom prst="rect">
            <a:avLst/>
          </a:prstGeom>
          <a:noFill/>
        </p:spPr>
        <p:txBody>
          <a:bodyPr wrap="square" rtlCol="0">
            <a:spAutoFit/>
          </a:bodyPr>
          <a:lstStyle/>
          <a:p>
            <a:r>
              <a:rPr lang="en-US" dirty="0" smtClean="0"/>
              <a:t>PHAK 8-8</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Airspeed Indicator</a:t>
            </a:r>
          </a:p>
        </p:txBody>
      </p:sp>
      <p:sp>
        <p:nvSpPr>
          <p:cNvPr id="76803" name="Rectangle 3"/>
          <p:cNvSpPr>
            <a:spLocks noChangeArrowheads="1"/>
          </p:cNvSpPr>
          <p:nvPr/>
        </p:nvSpPr>
        <p:spPr bwMode="auto">
          <a:xfrm>
            <a:off x="703263" y="1524000"/>
            <a:ext cx="7772400" cy="4876800"/>
          </a:xfrm>
          <a:prstGeom prst="rect">
            <a:avLst/>
          </a:prstGeom>
          <a:noFill/>
          <a:ln w="9525">
            <a:noFill/>
            <a:miter lim="800000"/>
            <a:headEnd/>
            <a:tailEnd/>
          </a:ln>
        </p:spPr>
        <p:txBody>
          <a:bodyPr/>
          <a:lstStyle/>
          <a:p>
            <a:pPr marL="342900" indent="-342900" algn="l">
              <a:spcBef>
                <a:spcPct val="20000"/>
              </a:spcBef>
              <a:buClr>
                <a:srgbClr val="FFFF00"/>
              </a:buClr>
              <a:buSzPct val="110000"/>
              <a:buFontTx/>
              <a:buChar char="•"/>
            </a:pPr>
            <a:r>
              <a:rPr lang="en-US" sz="2600"/>
              <a:t>Displays the speed of the airplane by comparing ram air pressure with static pressure</a:t>
            </a:r>
          </a:p>
          <a:p>
            <a:pPr marL="342900" indent="-342900" algn="l">
              <a:spcBef>
                <a:spcPct val="20000"/>
              </a:spcBef>
              <a:buClr>
                <a:srgbClr val="FFFF00"/>
              </a:buClr>
              <a:buSzPct val="110000"/>
              <a:buFontTx/>
              <a:buChar char="•"/>
            </a:pPr>
            <a:endParaRPr lang="en-US" sz="2600"/>
          </a:p>
          <a:p>
            <a:pPr marL="342900" indent="-342900" algn="l">
              <a:spcBef>
                <a:spcPct val="20000"/>
              </a:spcBef>
              <a:buClr>
                <a:srgbClr val="FFFF00"/>
              </a:buClr>
              <a:buSzPct val="110000"/>
              <a:buFontTx/>
              <a:buChar char="•"/>
            </a:pPr>
            <a:r>
              <a:rPr lang="en-US" sz="2600"/>
              <a:t>The faster the plane, the greater the pressure differential (Dynamic pressure increases)</a:t>
            </a:r>
          </a:p>
          <a:p>
            <a:pPr marL="342900" indent="-342900" algn="l">
              <a:spcBef>
                <a:spcPct val="20000"/>
              </a:spcBef>
              <a:buClr>
                <a:srgbClr val="FFFF00"/>
              </a:buClr>
              <a:buSzPct val="110000"/>
              <a:buFontTx/>
              <a:buChar char="•"/>
            </a:pPr>
            <a:endParaRPr lang="en-US" sz="2600"/>
          </a:p>
          <a:p>
            <a:pPr marL="342900" indent="-342900" algn="l">
              <a:spcBef>
                <a:spcPct val="20000"/>
              </a:spcBef>
              <a:buClr>
                <a:srgbClr val="FFFF00"/>
              </a:buClr>
              <a:buSzPct val="110000"/>
              <a:buFontTx/>
              <a:buChar char="•"/>
            </a:pPr>
            <a:r>
              <a:rPr lang="en-US" sz="2600"/>
              <a:t>Indicated airspeed is used for determining aircraft performance – stall speeds, takeoff, and landing, etc</a:t>
            </a:r>
          </a:p>
          <a:p>
            <a:pPr marL="342900" indent="-342900" algn="l">
              <a:spcBef>
                <a:spcPct val="20000"/>
              </a:spcBef>
              <a:buClr>
                <a:srgbClr val="FFFF00"/>
              </a:buClr>
              <a:buSzPct val="110000"/>
              <a:buFontTx/>
              <a:buChar char="•"/>
            </a:pPr>
            <a:endParaRPr lang="en-US" sz="2600"/>
          </a:p>
          <a:p>
            <a:pPr marL="342900" indent="-342900" algn="l">
              <a:spcBef>
                <a:spcPct val="20000"/>
              </a:spcBef>
              <a:buClr>
                <a:srgbClr val="FFFF00"/>
              </a:buClr>
              <a:buSzPct val="110000"/>
              <a:buFontTx/>
              <a:buChar char="•"/>
            </a:pPr>
            <a:r>
              <a:rPr lang="en-US" sz="2600"/>
              <a:t>Increase in altitude will result in lower IAS readings due to change in air density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680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6803">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6803">
                                            <p:txEl>
                                              <p:pRg st="6" end="6"/>
                                            </p:txEl>
                                          </p:spTgt>
                                        </p:tgtEl>
                                        <p:attrNameLst>
                                          <p:attrName>style.visibility</p:attrName>
                                        </p:attrNameLst>
                                      </p:cBhvr>
                                      <p:to>
                                        <p:strVal val="visible"/>
                                      </p:to>
                                    </p:se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76802"/>
                                        </p:tgtEl>
                                        <p:attrNameLst>
                                          <p:attrName>style.visibility</p:attrName>
                                        </p:attrNameLst>
                                      </p:cBhvr>
                                      <p:to>
                                        <p:strVal val="visible"/>
                                      </p:to>
                                    </p:set>
                                    <p:anim calcmode="lin" valueType="num">
                                      <p:cBhvr additive="base">
                                        <p:cTn id="19" dur="500" fill="hold"/>
                                        <p:tgtEl>
                                          <p:spTgt spid="76802"/>
                                        </p:tgtEl>
                                        <p:attrNameLst>
                                          <p:attrName>ppt_x</p:attrName>
                                        </p:attrNameLst>
                                      </p:cBhvr>
                                      <p:tavLst>
                                        <p:tav tm="0">
                                          <p:val>
                                            <p:strVal val="0-#ppt_w/2"/>
                                          </p:val>
                                        </p:tav>
                                        <p:tav tm="100000">
                                          <p:val>
                                            <p:strVal val="#ppt_x"/>
                                          </p:val>
                                        </p:tav>
                                      </p:tavLst>
                                    </p:anim>
                                    <p:anim calcmode="lin" valueType="num">
                                      <p:cBhvr additive="base">
                                        <p:cTn id="20" dur="500" fill="hold"/>
                                        <p:tgtEl>
                                          <p:spTgt spid="768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3"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Airspeed Indicator.gif"/>
          <p:cNvPicPr>
            <a:picLocks noChangeAspect="1"/>
          </p:cNvPicPr>
          <p:nvPr/>
        </p:nvPicPr>
        <p:blipFill>
          <a:blip r:embed="rId2"/>
          <a:srcRect/>
          <a:stretch>
            <a:fillRect/>
          </a:stretch>
        </p:blipFill>
        <p:spPr bwMode="auto">
          <a:xfrm>
            <a:off x="1149350" y="2362200"/>
            <a:ext cx="7119938" cy="3962400"/>
          </a:xfrm>
          <a:prstGeom prst="rect">
            <a:avLst/>
          </a:prstGeom>
          <a:noFill/>
          <a:ln w="9525">
            <a:noFill/>
            <a:miter lim="800000"/>
            <a:headEnd/>
            <a:tailEnd/>
          </a:ln>
        </p:spPr>
      </p:pic>
      <p:sp>
        <p:nvSpPr>
          <p:cNvPr id="38915" name="TextBox 2"/>
          <p:cNvSpPr txBox="1">
            <a:spLocks noChangeArrowheads="1"/>
          </p:cNvSpPr>
          <p:nvPr/>
        </p:nvSpPr>
        <p:spPr bwMode="auto">
          <a:xfrm>
            <a:off x="1371600" y="609600"/>
            <a:ext cx="6096000" cy="769938"/>
          </a:xfrm>
          <a:prstGeom prst="rect">
            <a:avLst/>
          </a:prstGeom>
          <a:noFill/>
          <a:ln w="9525">
            <a:noFill/>
            <a:miter lim="800000"/>
            <a:headEnd/>
            <a:tailEnd/>
          </a:ln>
        </p:spPr>
        <p:txBody>
          <a:bodyPr>
            <a:spAutoFit/>
          </a:bodyPr>
          <a:lstStyle/>
          <a:p>
            <a:r>
              <a:rPr lang="en-US" sz="4400">
                <a:solidFill>
                  <a:srgbClr val="FFFF00"/>
                </a:solidFill>
              </a:rPr>
              <a:t>Airspeed Indicator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457200"/>
            <a:ext cx="7772400" cy="1295400"/>
          </a:xfrm>
          <a:prstGeom prst="rect">
            <a:avLst/>
          </a:prstGeom>
          <a:noFill/>
          <a:ln w="9525">
            <a:noFill/>
            <a:miter lim="800000"/>
            <a:headEnd/>
            <a:tailEnd/>
          </a:ln>
        </p:spPr>
        <p:txBody>
          <a:bodyPr anchor="ctr"/>
          <a:lstStyle/>
          <a:p>
            <a:r>
              <a:rPr lang="en-US" sz="4400">
                <a:solidFill>
                  <a:schemeClr val="accent2"/>
                </a:solidFill>
              </a:rPr>
              <a:t>Gyroscopic Flight Instruments</a:t>
            </a:r>
          </a:p>
        </p:txBody>
      </p:sp>
      <p:sp>
        <p:nvSpPr>
          <p:cNvPr id="6147" name="Rectangle 3"/>
          <p:cNvSpPr>
            <a:spLocks noChangeArrowheads="1"/>
          </p:cNvSpPr>
          <p:nvPr/>
        </p:nvSpPr>
        <p:spPr bwMode="auto">
          <a:xfrm>
            <a:off x="685800" y="1828800"/>
            <a:ext cx="7772400" cy="4038600"/>
          </a:xfrm>
          <a:prstGeom prst="rect">
            <a:avLst/>
          </a:prstGeom>
          <a:noFill/>
          <a:ln w="9525">
            <a:noFill/>
            <a:miter lim="800000"/>
            <a:headEnd/>
            <a:tailEnd/>
          </a:ln>
        </p:spPr>
        <p:txBody>
          <a:bodyPr/>
          <a:lstStyle/>
          <a:p>
            <a:pPr marL="342900" indent="-342900" algn="l">
              <a:lnSpc>
                <a:spcPct val="90000"/>
              </a:lnSpc>
              <a:spcBef>
                <a:spcPct val="20000"/>
              </a:spcBef>
              <a:buClr>
                <a:srgbClr val="99FF66"/>
              </a:buClr>
              <a:buSzPct val="110000"/>
              <a:buFontTx/>
              <a:buChar char="•"/>
            </a:pPr>
            <a:r>
              <a:rPr lang="en-US" sz="3200">
                <a:solidFill>
                  <a:srgbClr val="99FF66"/>
                </a:solidFill>
              </a:rPr>
              <a:t>Attitude Indicator</a:t>
            </a:r>
          </a:p>
          <a:p>
            <a:pPr marL="342900" indent="-342900" algn="l">
              <a:lnSpc>
                <a:spcPct val="90000"/>
              </a:lnSpc>
              <a:spcBef>
                <a:spcPct val="20000"/>
              </a:spcBef>
              <a:buClr>
                <a:srgbClr val="99FF66"/>
              </a:buClr>
              <a:buSzPct val="110000"/>
              <a:buFontTx/>
              <a:buChar char="•"/>
            </a:pPr>
            <a:r>
              <a:rPr lang="en-US" sz="3200">
                <a:solidFill>
                  <a:srgbClr val="99FF66"/>
                </a:solidFill>
              </a:rPr>
              <a:t>Heading Indicator</a:t>
            </a:r>
          </a:p>
          <a:p>
            <a:pPr marL="342900" indent="-342900" algn="l">
              <a:lnSpc>
                <a:spcPct val="90000"/>
              </a:lnSpc>
              <a:spcBef>
                <a:spcPct val="20000"/>
              </a:spcBef>
              <a:buClr>
                <a:srgbClr val="99FF66"/>
              </a:buClr>
              <a:buSzPct val="110000"/>
              <a:buFontTx/>
              <a:buChar char="•"/>
            </a:pPr>
            <a:r>
              <a:rPr lang="en-US" sz="3200">
                <a:solidFill>
                  <a:srgbClr val="99FF66"/>
                </a:solidFill>
              </a:rPr>
              <a:t>Turn Indicator</a:t>
            </a:r>
          </a:p>
          <a:p>
            <a:pPr marL="342900" indent="-342900" algn="l">
              <a:lnSpc>
                <a:spcPct val="90000"/>
              </a:lnSpc>
              <a:spcBef>
                <a:spcPct val="20000"/>
              </a:spcBef>
              <a:buClr>
                <a:schemeClr val="accent2"/>
              </a:buClr>
              <a:buSzPct val="110000"/>
              <a:buFontTx/>
              <a:buChar char="•"/>
            </a:pPr>
            <a:endParaRPr lang="en-US" sz="3200">
              <a:solidFill>
                <a:srgbClr val="99FF66"/>
              </a:solidFill>
            </a:endParaRPr>
          </a:p>
          <a:p>
            <a:pPr marL="342900" indent="-342900" algn="l">
              <a:lnSpc>
                <a:spcPct val="90000"/>
              </a:lnSpc>
              <a:spcBef>
                <a:spcPct val="20000"/>
              </a:spcBef>
              <a:buClr>
                <a:schemeClr val="accent2"/>
              </a:buClr>
              <a:buSzPct val="110000"/>
              <a:buFontTx/>
              <a:buChar char="•"/>
            </a:pPr>
            <a:r>
              <a:rPr lang="en-US" sz="2800"/>
              <a:t>Based on two fundamental concepts that apply to gyroscopes:</a:t>
            </a:r>
          </a:p>
          <a:p>
            <a:pPr marL="742950" lvl="1" indent="-285750" algn="l">
              <a:lnSpc>
                <a:spcPct val="90000"/>
              </a:lnSpc>
              <a:spcBef>
                <a:spcPct val="20000"/>
              </a:spcBef>
              <a:buClr>
                <a:schemeClr val="accent2"/>
              </a:buClr>
              <a:buSzPct val="110000"/>
              <a:buFontTx/>
              <a:buChar char="•"/>
            </a:pPr>
            <a:r>
              <a:rPr lang="en-US" sz="2800">
                <a:solidFill>
                  <a:schemeClr val="accent2"/>
                </a:solidFill>
              </a:rPr>
              <a:t>Rigidity in Space</a:t>
            </a:r>
          </a:p>
          <a:p>
            <a:pPr marL="742950" lvl="1" indent="-285750" algn="l">
              <a:lnSpc>
                <a:spcPct val="90000"/>
              </a:lnSpc>
              <a:spcBef>
                <a:spcPct val="20000"/>
              </a:spcBef>
              <a:buClr>
                <a:schemeClr val="accent2"/>
              </a:buClr>
              <a:buSzPct val="110000"/>
              <a:buFontTx/>
              <a:buChar char="•"/>
            </a:pPr>
            <a:r>
              <a:rPr lang="en-US" sz="2800">
                <a:solidFill>
                  <a:schemeClr val="accent2"/>
                </a:solidFill>
              </a:rPr>
              <a:t>Precession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03263" y="228600"/>
            <a:ext cx="7772400" cy="1066800"/>
          </a:xfrm>
          <a:prstGeom prst="rect">
            <a:avLst/>
          </a:prstGeom>
          <a:noFill/>
          <a:ln w="9525">
            <a:noFill/>
            <a:miter lim="800000"/>
            <a:headEnd/>
            <a:tailEnd/>
          </a:ln>
        </p:spPr>
        <p:txBody>
          <a:bodyPr anchor="ctr"/>
          <a:lstStyle/>
          <a:p>
            <a:r>
              <a:rPr lang="en-US" sz="4400">
                <a:solidFill>
                  <a:srgbClr val="FFFF00"/>
                </a:solidFill>
              </a:rPr>
              <a:t>Airspeed Indicator</a:t>
            </a:r>
          </a:p>
        </p:txBody>
      </p:sp>
      <p:sp>
        <p:nvSpPr>
          <p:cNvPr id="77827" name="Rectangle 3"/>
          <p:cNvSpPr>
            <a:spLocks noChangeArrowheads="1"/>
          </p:cNvSpPr>
          <p:nvPr/>
        </p:nvSpPr>
        <p:spPr bwMode="auto">
          <a:xfrm>
            <a:off x="703263" y="1295400"/>
            <a:ext cx="7772400" cy="5334000"/>
          </a:xfrm>
          <a:prstGeom prst="rect">
            <a:avLst/>
          </a:prstGeom>
          <a:noFill/>
          <a:ln w="9525">
            <a:noFill/>
            <a:miter lim="800000"/>
            <a:headEnd/>
            <a:tailEnd/>
          </a:ln>
        </p:spPr>
        <p:txBody>
          <a:bodyPr/>
          <a:lstStyle/>
          <a:p>
            <a:pPr marL="342900" indent="-342900" algn="l">
              <a:spcBef>
                <a:spcPct val="20000"/>
              </a:spcBef>
              <a:buClr>
                <a:srgbClr val="FFFF00"/>
              </a:buClr>
              <a:buSzPct val="110000"/>
              <a:buFontTx/>
              <a:buChar char="•"/>
            </a:pPr>
            <a:r>
              <a:rPr lang="en-US">
                <a:solidFill>
                  <a:srgbClr val="FFFF00"/>
                </a:solidFill>
              </a:rPr>
              <a:t>Indicated Airspeed (IAS)</a:t>
            </a:r>
          </a:p>
          <a:p>
            <a:pPr marL="742950" lvl="1" indent="-285750" algn="l">
              <a:spcBef>
                <a:spcPct val="20000"/>
              </a:spcBef>
              <a:buClr>
                <a:srgbClr val="FFFF00"/>
              </a:buClr>
              <a:buSzPct val="110000"/>
              <a:buFontTx/>
              <a:buChar char="•"/>
            </a:pPr>
            <a:r>
              <a:rPr lang="en-US" sz="2200"/>
              <a:t>Airspeed reading on instrument</a:t>
            </a:r>
          </a:p>
          <a:p>
            <a:pPr marL="342900" indent="-342900" algn="l">
              <a:spcBef>
                <a:spcPct val="20000"/>
              </a:spcBef>
              <a:buClr>
                <a:srgbClr val="FFFF00"/>
              </a:buClr>
              <a:buSzPct val="110000"/>
              <a:buFontTx/>
              <a:buChar char="•"/>
            </a:pPr>
            <a:r>
              <a:rPr lang="en-US">
                <a:solidFill>
                  <a:srgbClr val="FFFF00"/>
                </a:solidFill>
              </a:rPr>
              <a:t>Calibrated Airspeed (CAS)</a:t>
            </a:r>
          </a:p>
          <a:p>
            <a:pPr marL="742950" lvl="1" indent="-285750" algn="l">
              <a:spcBef>
                <a:spcPct val="20000"/>
              </a:spcBef>
              <a:buClr>
                <a:srgbClr val="FFFF00"/>
              </a:buClr>
              <a:buSzPct val="110000"/>
              <a:buFontTx/>
              <a:buChar char="•"/>
            </a:pPr>
            <a:r>
              <a:rPr lang="en-US" sz="2200"/>
              <a:t>IAS corrected for installation and instrument errors</a:t>
            </a:r>
          </a:p>
          <a:p>
            <a:pPr marL="342900" indent="-342900" algn="l">
              <a:spcBef>
                <a:spcPct val="20000"/>
              </a:spcBef>
              <a:buClr>
                <a:srgbClr val="FFFF00"/>
              </a:buClr>
              <a:buSzPct val="110000"/>
              <a:buFontTx/>
              <a:buChar char="•"/>
            </a:pPr>
            <a:r>
              <a:rPr lang="en-US">
                <a:solidFill>
                  <a:srgbClr val="FFFF00"/>
                </a:solidFill>
              </a:rPr>
              <a:t>Equivalent Airspeed (EAS)</a:t>
            </a:r>
          </a:p>
          <a:p>
            <a:pPr marL="742950" lvl="1" indent="-285750" algn="l">
              <a:spcBef>
                <a:spcPct val="20000"/>
              </a:spcBef>
              <a:buClr>
                <a:srgbClr val="FFFF00"/>
              </a:buClr>
              <a:buSzPct val="110000"/>
              <a:buFontTx/>
              <a:buChar char="•"/>
            </a:pPr>
            <a:r>
              <a:rPr lang="en-US" sz="2200"/>
              <a:t>CAS corrected for adiabatic compressible flow at a particular altitude. (more significant to high speed aircraft)</a:t>
            </a:r>
          </a:p>
          <a:p>
            <a:pPr marL="342900" indent="-342900" algn="l">
              <a:spcBef>
                <a:spcPct val="20000"/>
              </a:spcBef>
              <a:buClr>
                <a:srgbClr val="FFFF00"/>
              </a:buClr>
              <a:buSzPct val="110000"/>
              <a:buFontTx/>
              <a:buChar char="•"/>
            </a:pPr>
            <a:r>
              <a:rPr lang="en-US">
                <a:solidFill>
                  <a:srgbClr val="FFFF00"/>
                </a:solidFill>
              </a:rPr>
              <a:t>True Airspeed (TAS)</a:t>
            </a:r>
          </a:p>
          <a:p>
            <a:pPr marL="742950" lvl="1" indent="-285750" algn="l">
              <a:spcBef>
                <a:spcPct val="20000"/>
              </a:spcBef>
              <a:buClr>
                <a:srgbClr val="FFFF00"/>
              </a:buClr>
              <a:buSzPct val="110000"/>
              <a:buFontTx/>
              <a:buChar char="•"/>
            </a:pPr>
            <a:r>
              <a:rPr lang="en-US" sz="2200"/>
              <a:t>Actual speed your airplane moves through undisturbed air.</a:t>
            </a:r>
          </a:p>
          <a:p>
            <a:pPr marL="742950" lvl="1" indent="-285750" algn="l">
              <a:spcBef>
                <a:spcPct val="20000"/>
              </a:spcBef>
              <a:buClr>
                <a:srgbClr val="FFFF00"/>
              </a:buClr>
              <a:buSzPct val="110000"/>
              <a:buFontTx/>
              <a:buChar char="•"/>
            </a:pPr>
            <a:r>
              <a:rPr lang="en-US" sz="2200"/>
              <a:t>As density altitude increases, true airspeed increases for a given CAS.</a:t>
            </a:r>
          </a:p>
          <a:p>
            <a:pPr marL="342900" indent="-342900" algn="l">
              <a:spcBef>
                <a:spcPct val="20000"/>
              </a:spcBef>
              <a:buClr>
                <a:srgbClr val="FFFF00"/>
              </a:buClr>
              <a:buSzPct val="110000"/>
              <a:buFontTx/>
              <a:buChar char="•"/>
            </a:pPr>
            <a:r>
              <a:rPr lang="en-US">
                <a:solidFill>
                  <a:srgbClr val="FFFF00"/>
                </a:solidFill>
              </a:rPr>
              <a:t>Mach </a:t>
            </a:r>
          </a:p>
          <a:p>
            <a:pPr marL="742950" lvl="1" indent="-285750" algn="l">
              <a:spcBef>
                <a:spcPct val="20000"/>
              </a:spcBef>
              <a:buClr>
                <a:srgbClr val="FFFF00"/>
              </a:buClr>
              <a:buSzPct val="110000"/>
              <a:buFontTx/>
              <a:buChar char="•"/>
            </a:pPr>
            <a:r>
              <a:rPr lang="en-US" sz="2200"/>
              <a:t>Ratio of the aircraft’s TAS to the speed of sound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782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77827">
                                            <p:txEl>
                                              <p:pRg st="1" end="1"/>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7782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7827">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77827">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77827">
                                            <p:txEl>
                                              <p:pRg st="5" end="5"/>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7782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782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7827">
                                            <p:txEl>
                                              <p:pRg st="8" end="8"/>
                                            </p:txEl>
                                          </p:spTgt>
                                        </p:tgtEl>
                                        <p:attrNameLst>
                                          <p:attrName>style.visibility</p:attrName>
                                        </p:attrNameLst>
                                      </p:cBhvr>
                                      <p:to>
                                        <p:strVal val="visible"/>
                                      </p:to>
                                    </p:se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499"/>
                                          </p:stCondLst>
                                        </p:cTn>
                                        <p:tgtEl>
                                          <p:spTgt spid="77827">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77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FF00"/>
                </a:solidFill>
                <a:effectLst>
                  <a:outerShdw dist="35921" dir="2700000" algn="ctr" rotWithShape="0">
                    <a:srgbClr val="990000"/>
                  </a:outerShdw>
                </a:effectLst>
                <a:latin typeface="Impact"/>
              </a:rPr>
              <a:t>ALTIMETER</a:t>
            </a:r>
          </a:p>
        </p:txBody>
      </p:sp>
      <p:sp>
        <p:nvSpPr>
          <p:cNvPr id="40963" name="Oval 4"/>
          <p:cNvSpPr>
            <a:spLocks noChangeArrowheads="1"/>
          </p:cNvSpPr>
          <p:nvPr/>
        </p:nvSpPr>
        <p:spPr bwMode="auto">
          <a:xfrm>
            <a:off x="2438400" y="259080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40964" name="AutoShape 5"/>
          <p:cNvSpPr>
            <a:spLocks noChangeArrowheads="1"/>
          </p:cNvSpPr>
          <p:nvPr/>
        </p:nvSpPr>
        <p:spPr bwMode="auto">
          <a:xfrm>
            <a:off x="2438400" y="259080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40965" name="Rectangle 13"/>
          <p:cNvSpPr>
            <a:spLocks noChangeArrowheads="1"/>
          </p:cNvSpPr>
          <p:nvPr/>
        </p:nvSpPr>
        <p:spPr bwMode="auto">
          <a:xfrm>
            <a:off x="5208588" y="4343400"/>
            <a:ext cx="647700" cy="530225"/>
          </a:xfrm>
          <a:prstGeom prst="rect">
            <a:avLst/>
          </a:prstGeom>
          <a:noFill/>
          <a:ln w="9525">
            <a:solidFill>
              <a:schemeClr val="tx1"/>
            </a:solidFill>
            <a:miter lim="800000"/>
            <a:headEnd/>
            <a:tailEnd/>
          </a:ln>
        </p:spPr>
        <p:txBody>
          <a:bodyPr wrap="none" anchor="ctr"/>
          <a:lstStyle/>
          <a:p>
            <a:endParaRPr lang="en-US"/>
          </a:p>
        </p:txBody>
      </p:sp>
      <p:sp>
        <p:nvSpPr>
          <p:cNvPr id="40966" name="Line 15"/>
          <p:cNvSpPr>
            <a:spLocks noChangeShapeType="1"/>
          </p:cNvSpPr>
          <p:nvPr/>
        </p:nvSpPr>
        <p:spPr bwMode="auto">
          <a:xfrm>
            <a:off x="4429125" y="2763838"/>
            <a:ext cx="0" cy="284162"/>
          </a:xfrm>
          <a:prstGeom prst="line">
            <a:avLst/>
          </a:prstGeom>
          <a:noFill/>
          <a:ln w="38100">
            <a:solidFill>
              <a:schemeClr val="tx2"/>
            </a:solidFill>
            <a:round/>
            <a:headEnd/>
            <a:tailEnd/>
          </a:ln>
        </p:spPr>
        <p:txBody>
          <a:bodyPr wrap="none" anchor="ctr"/>
          <a:lstStyle/>
          <a:p>
            <a:endParaRPr lang="en-US"/>
          </a:p>
        </p:txBody>
      </p:sp>
      <p:sp>
        <p:nvSpPr>
          <p:cNvPr id="40967" name="Line 16"/>
          <p:cNvSpPr>
            <a:spLocks noChangeShapeType="1"/>
          </p:cNvSpPr>
          <p:nvPr/>
        </p:nvSpPr>
        <p:spPr bwMode="auto">
          <a:xfrm rot="-2562564">
            <a:off x="3505200" y="3048000"/>
            <a:ext cx="1588" cy="284163"/>
          </a:xfrm>
          <a:prstGeom prst="line">
            <a:avLst/>
          </a:prstGeom>
          <a:noFill/>
          <a:ln w="38100">
            <a:solidFill>
              <a:schemeClr val="tx2"/>
            </a:solidFill>
            <a:round/>
            <a:headEnd/>
            <a:tailEnd/>
          </a:ln>
        </p:spPr>
        <p:txBody>
          <a:bodyPr wrap="none" anchor="ctr"/>
          <a:lstStyle/>
          <a:p>
            <a:endParaRPr lang="en-US"/>
          </a:p>
        </p:txBody>
      </p:sp>
      <p:sp>
        <p:nvSpPr>
          <p:cNvPr id="40968" name="Line 17"/>
          <p:cNvSpPr>
            <a:spLocks noChangeShapeType="1"/>
          </p:cNvSpPr>
          <p:nvPr/>
        </p:nvSpPr>
        <p:spPr bwMode="auto">
          <a:xfrm rot="2137842">
            <a:off x="5299075" y="3048000"/>
            <a:ext cx="1588" cy="284163"/>
          </a:xfrm>
          <a:prstGeom prst="line">
            <a:avLst/>
          </a:prstGeom>
          <a:noFill/>
          <a:ln w="38100">
            <a:solidFill>
              <a:schemeClr val="tx2"/>
            </a:solidFill>
            <a:round/>
            <a:headEnd/>
            <a:tailEnd/>
          </a:ln>
        </p:spPr>
        <p:txBody>
          <a:bodyPr wrap="none" anchor="ctr"/>
          <a:lstStyle/>
          <a:p>
            <a:endParaRPr lang="en-US"/>
          </a:p>
        </p:txBody>
      </p:sp>
      <p:sp>
        <p:nvSpPr>
          <p:cNvPr id="40969" name="Line 18"/>
          <p:cNvSpPr>
            <a:spLocks noChangeShapeType="1"/>
          </p:cNvSpPr>
          <p:nvPr/>
        </p:nvSpPr>
        <p:spPr bwMode="auto">
          <a:xfrm rot="2163084">
            <a:off x="3482975" y="5800725"/>
            <a:ext cx="1588" cy="284163"/>
          </a:xfrm>
          <a:prstGeom prst="line">
            <a:avLst/>
          </a:prstGeom>
          <a:noFill/>
          <a:ln w="38100">
            <a:solidFill>
              <a:schemeClr val="tx2"/>
            </a:solidFill>
            <a:round/>
            <a:headEnd/>
            <a:tailEnd/>
          </a:ln>
        </p:spPr>
        <p:txBody>
          <a:bodyPr wrap="none" anchor="ctr"/>
          <a:lstStyle/>
          <a:p>
            <a:endParaRPr lang="en-US"/>
          </a:p>
        </p:txBody>
      </p:sp>
      <p:sp>
        <p:nvSpPr>
          <p:cNvPr id="40970" name="Line 19"/>
          <p:cNvSpPr>
            <a:spLocks noChangeShapeType="1"/>
          </p:cNvSpPr>
          <p:nvPr/>
        </p:nvSpPr>
        <p:spPr bwMode="auto">
          <a:xfrm rot="3607801">
            <a:off x="2884488" y="5045075"/>
            <a:ext cx="1587" cy="284163"/>
          </a:xfrm>
          <a:prstGeom prst="line">
            <a:avLst/>
          </a:prstGeom>
          <a:noFill/>
          <a:ln w="38100">
            <a:solidFill>
              <a:schemeClr val="tx2"/>
            </a:solidFill>
            <a:round/>
            <a:headEnd/>
            <a:tailEnd/>
          </a:ln>
        </p:spPr>
        <p:txBody>
          <a:bodyPr wrap="none" anchor="ctr"/>
          <a:lstStyle/>
          <a:p>
            <a:endParaRPr lang="en-US"/>
          </a:p>
        </p:txBody>
      </p:sp>
      <p:sp>
        <p:nvSpPr>
          <p:cNvPr id="40971" name="Line 20"/>
          <p:cNvSpPr>
            <a:spLocks noChangeShapeType="1"/>
          </p:cNvSpPr>
          <p:nvPr/>
        </p:nvSpPr>
        <p:spPr bwMode="auto">
          <a:xfrm rot="-3721308">
            <a:off x="2884488" y="3806825"/>
            <a:ext cx="1587" cy="284163"/>
          </a:xfrm>
          <a:prstGeom prst="line">
            <a:avLst/>
          </a:prstGeom>
          <a:noFill/>
          <a:ln w="38100">
            <a:solidFill>
              <a:schemeClr val="tx2"/>
            </a:solidFill>
            <a:round/>
            <a:headEnd/>
            <a:tailEnd/>
          </a:ln>
        </p:spPr>
        <p:txBody>
          <a:bodyPr wrap="none" anchor="ctr"/>
          <a:lstStyle/>
          <a:p>
            <a:endParaRPr lang="en-US"/>
          </a:p>
        </p:txBody>
      </p:sp>
      <p:sp>
        <p:nvSpPr>
          <p:cNvPr id="40972" name="Line 21"/>
          <p:cNvSpPr>
            <a:spLocks noChangeShapeType="1"/>
          </p:cNvSpPr>
          <p:nvPr/>
        </p:nvSpPr>
        <p:spPr bwMode="auto">
          <a:xfrm rot="-2003673">
            <a:off x="5334000" y="5811838"/>
            <a:ext cx="1588" cy="284162"/>
          </a:xfrm>
          <a:prstGeom prst="line">
            <a:avLst/>
          </a:prstGeom>
          <a:noFill/>
          <a:ln w="38100">
            <a:solidFill>
              <a:schemeClr val="tx2"/>
            </a:solidFill>
            <a:round/>
            <a:headEnd/>
            <a:tailEnd/>
          </a:ln>
        </p:spPr>
        <p:txBody>
          <a:bodyPr wrap="none" anchor="ctr"/>
          <a:lstStyle/>
          <a:p>
            <a:endParaRPr lang="en-US"/>
          </a:p>
        </p:txBody>
      </p:sp>
      <p:sp>
        <p:nvSpPr>
          <p:cNvPr id="40973" name="Line 22"/>
          <p:cNvSpPr>
            <a:spLocks noChangeShapeType="1"/>
          </p:cNvSpPr>
          <p:nvPr/>
        </p:nvSpPr>
        <p:spPr bwMode="auto">
          <a:xfrm rot="3709790">
            <a:off x="5945188" y="3814762"/>
            <a:ext cx="1588" cy="284163"/>
          </a:xfrm>
          <a:prstGeom prst="line">
            <a:avLst/>
          </a:prstGeom>
          <a:noFill/>
          <a:ln w="38100">
            <a:solidFill>
              <a:schemeClr val="tx2"/>
            </a:solidFill>
            <a:round/>
            <a:headEnd/>
            <a:tailEnd/>
          </a:ln>
        </p:spPr>
        <p:txBody>
          <a:bodyPr wrap="none" anchor="ctr"/>
          <a:lstStyle/>
          <a:p>
            <a:endParaRPr lang="en-US"/>
          </a:p>
        </p:txBody>
      </p:sp>
      <p:sp>
        <p:nvSpPr>
          <p:cNvPr id="40974" name="Line 23"/>
          <p:cNvSpPr>
            <a:spLocks noChangeShapeType="1"/>
          </p:cNvSpPr>
          <p:nvPr/>
        </p:nvSpPr>
        <p:spPr bwMode="auto">
          <a:xfrm rot="-3903655">
            <a:off x="5945188" y="5040312"/>
            <a:ext cx="1588" cy="284163"/>
          </a:xfrm>
          <a:prstGeom prst="line">
            <a:avLst/>
          </a:prstGeom>
          <a:noFill/>
          <a:ln w="38100">
            <a:solidFill>
              <a:schemeClr val="tx2"/>
            </a:solidFill>
            <a:round/>
            <a:headEnd/>
            <a:tailEnd/>
          </a:ln>
        </p:spPr>
        <p:txBody>
          <a:bodyPr wrap="none" anchor="ctr"/>
          <a:lstStyle/>
          <a:p>
            <a:endParaRPr lang="en-US"/>
          </a:p>
        </p:txBody>
      </p:sp>
      <p:sp>
        <p:nvSpPr>
          <p:cNvPr id="40975" name="Line 24"/>
          <p:cNvSpPr>
            <a:spLocks noChangeShapeType="1"/>
          </p:cNvSpPr>
          <p:nvPr/>
        </p:nvSpPr>
        <p:spPr bwMode="auto">
          <a:xfrm>
            <a:off x="4429125" y="6096000"/>
            <a:ext cx="0" cy="284163"/>
          </a:xfrm>
          <a:prstGeom prst="line">
            <a:avLst/>
          </a:prstGeom>
          <a:noFill/>
          <a:ln w="38100">
            <a:solidFill>
              <a:schemeClr val="tx2"/>
            </a:solidFill>
            <a:round/>
            <a:headEnd/>
            <a:tailEnd/>
          </a:ln>
        </p:spPr>
        <p:txBody>
          <a:bodyPr wrap="none" anchor="ctr"/>
          <a:lstStyle/>
          <a:p>
            <a:endParaRPr lang="en-US"/>
          </a:p>
        </p:txBody>
      </p:sp>
      <p:sp>
        <p:nvSpPr>
          <p:cNvPr id="40976" name="Text Box 31"/>
          <p:cNvSpPr txBox="1">
            <a:spLocks noChangeArrowheads="1"/>
          </p:cNvSpPr>
          <p:nvPr/>
        </p:nvSpPr>
        <p:spPr bwMode="auto">
          <a:xfrm>
            <a:off x="4191000" y="3048000"/>
            <a:ext cx="457200" cy="519113"/>
          </a:xfrm>
          <a:prstGeom prst="rect">
            <a:avLst/>
          </a:prstGeom>
          <a:noFill/>
          <a:ln w="9525">
            <a:noFill/>
            <a:miter lim="800000"/>
            <a:headEnd/>
            <a:tailEnd/>
          </a:ln>
        </p:spPr>
        <p:txBody>
          <a:bodyPr>
            <a:spAutoFit/>
          </a:bodyPr>
          <a:lstStyle/>
          <a:p>
            <a:pPr>
              <a:spcBef>
                <a:spcPct val="50000"/>
              </a:spcBef>
            </a:pPr>
            <a:r>
              <a:rPr lang="en-US" sz="2800">
                <a:latin typeface="Arial" charset="0"/>
              </a:rPr>
              <a:t>0</a:t>
            </a:r>
          </a:p>
        </p:txBody>
      </p:sp>
      <p:sp>
        <p:nvSpPr>
          <p:cNvPr id="40977" name="Text Box 32"/>
          <p:cNvSpPr txBox="1">
            <a:spLocks noChangeArrowheads="1"/>
          </p:cNvSpPr>
          <p:nvPr/>
        </p:nvSpPr>
        <p:spPr bwMode="auto">
          <a:xfrm>
            <a:off x="3484563" y="3306763"/>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9</a:t>
            </a:r>
          </a:p>
        </p:txBody>
      </p:sp>
      <p:sp>
        <p:nvSpPr>
          <p:cNvPr id="40978" name="Text Box 33"/>
          <p:cNvSpPr txBox="1">
            <a:spLocks noChangeArrowheads="1"/>
          </p:cNvSpPr>
          <p:nvPr/>
        </p:nvSpPr>
        <p:spPr bwMode="auto">
          <a:xfrm>
            <a:off x="4876800" y="3306763"/>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1</a:t>
            </a:r>
          </a:p>
        </p:txBody>
      </p:sp>
      <p:sp>
        <p:nvSpPr>
          <p:cNvPr id="40979" name="Text Box 34"/>
          <p:cNvSpPr txBox="1">
            <a:spLocks noChangeArrowheads="1"/>
          </p:cNvSpPr>
          <p:nvPr/>
        </p:nvSpPr>
        <p:spPr bwMode="auto">
          <a:xfrm>
            <a:off x="3027363" y="3871913"/>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8</a:t>
            </a:r>
          </a:p>
        </p:txBody>
      </p:sp>
      <p:sp>
        <p:nvSpPr>
          <p:cNvPr id="40980" name="Text Box 35"/>
          <p:cNvSpPr txBox="1">
            <a:spLocks noChangeArrowheads="1"/>
          </p:cNvSpPr>
          <p:nvPr/>
        </p:nvSpPr>
        <p:spPr bwMode="auto">
          <a:xfrm>
            <a:off x="3027363" y="4786313"/>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7</a:t>
            </a:r>
          </a:p>
        </p:txBody>
      </p:sp>
      <p:sp>
        <p:nvSpPr>
          <p:cNvPr id="40981" name="Text Box 36"/>
          <p:cNvSpPr txBox="1">
            <a:spLocks noChangeArrowheads="1"/>
          </p:cNvSpPr>
          <p:nvPr/>
        </p:nvSpPr>
        <p:spPr bwMode="auto">
          <a:xfrm>
            <a:off x="4191000" y="5576888"/>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5</a:t>
            </a:r>
          </a:p>
        </p:txBody>
      </p:sp>
      <p:sp>
        <p:nvSpPr>
          <p:cNvPr id="40982" name="Text Box 37"/>
          <p:cNvSpPr txBox="1">
            <a:spLocks noChangeArrowheads="1"/>
          </p:cNvSpPr>
          <p:nvPr/>
        </p:nvSpPr>
        <p:spPr bwMode="auto">
          <a:xfrm>
            <a:off x="3506788" y="5316538"/>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6</a:t>
            </a:r>
          </a:p>
        </p:txBody>
      </p:sp>
      <p:sp>
        <p:nvSpPr>
          <p:cNvPr id="40983" name="Text Box 38"/>
          <p:cNvSpPr txBox="1">
            <a:spLocks noChangeArrowheads="1"/>
          </p:cNvSpPr>
          <p:nvPr/>
        </p:nvSpPr>
        <p:spPr bwMode="auto">
          <a:xfrm>
            <a:off x="4953000" y="5316538"/>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4</a:t>
            </a:r>
          </a:p>
        </p:txBody>
      </p:sp>
      <p:sp>
        <p:nvSpPr>
          <p:cNvPr id="40984" name="Text Box 39"/>
          <p:cNvSpPr txBox="1">
            <a:spLocks noChangeArrowheads="1"/>
          </p:cNvSpPr>
          <p:nvPr/>
        </p:nvSpPr>
        <p:spPr bwMode="auto">
          <a:xfrm>
            <a:off x="5346700" y="3871913"/>
            <a:ext cx="457200" cy="519112"/>
          </a:xfrm>
          <a:prstGeom prst="rect">
            <a:avLst/>
          </a:prstGeom>
          <a:noFill/>
          <a:ln w="9525">
            <a:noFill/>
            <a:miter lim="800000"/>
            <a:headEnd/>
            <a:tailEnd/>
          </a:ln>
        </p:spPr>
        <p:txBody>
          <a:bodyPr>
            <a:spAutoFit/>
          </a:bodyPr>
          <a:lstStyle/>
          <a:p>
            <a:pPr>
              <a:spcBef>
                <a:spcPct val="50000"/>
              </a:spcBef>
            </a:pPr>
            <a:r>
              <a:rPr lang="en-US" sz="2800">
                <a:latin typeface="Arial" charset="0"/>
              </a:rPr>
              <a:t>2</a:t>
            </a:r>
          </a:p>
        </p:txBody>
      </p:sp>
      <p:sp>
        <p:nvSpPr>
          <p:cNvPr id="40985" name="Text Box 40"/>
          <p:cNvSpPr txBox="1">
            <a:spLocks noChangeArrowheads="1"/>
          </p:cNvSpPr>
          <p:nvPr/>
        </p:nvSpPr>
        <p:spPr bwMode="auto">
          <a:xfrm>
            <a:off x="5410200" y="4797425"/>
            <a:ext cx="457200" cy="519113"/>
          </a:xfrm>
          <a:prstGeom prst="rect">
            <a:avLst/>
          </a:prstGeom>
          <a:noFill/>
          <a:ln w="9525">
            <a:noFill/>
            <a:miter lim="800000"/>
            <a:headEnd/>
            <a:tailEnd/>
          </a:ln>
        </p:spPr>
        <p:txBody>
          <a:bodyPr>
            <a:spAutoFit/>
          </a:bodyPr>
          <a:lstStyle/>
          <a:p>
            <a:pPr>
              <a:spcBef>
                <a:spcPct val="50000"/>
              </a:spcBef>
            </a:pPr>
            <a:r>
              <a:rPr lang="en-US" sz="2800">
                <a:latin typeface="Arial" charset="0"/>
              </a:rPr>
              <a:t>3</a:t>
            </a:r>
          </a:p>
        </p:txBody>
      </p:sp>
      <p:sp>
        <p:nvSpPr>
          <p:cNvPr id="40986" name="AutoShape 41"/>
          <p:cNvSpPr>
            <a:spLocks noChangeArrowheads="1"/>
          </p:cNvSpPr>
          <p:nvPr/>
        </p:nvSpPr>
        <p:spPr bwMode="auto">
          <a:xfrm rot="6406254">
            <a:off x="3433763" y="5148262"/>
            <a:ext cx="1600200" cy="85725"/>
          </a:xfrm>
          <a:prstGeom prst="homePlate">
            <a:avLst>
              <a:gd name="adj" fmla="val 165148"/>
            </a:avLst>
          </a:prstGeom>
          <a:solidFill>
            <a:schemeClr val="tx2"/>
          </a:solidFill>
          <a:ln w="9525">
            <a:solidFill>
              <a:schemeClr val="tx1"/>
            </a:solidFill>
            <a:miter lim="800000"/>
            <a:headEnd/>
            <a:tailEnd/>
          </a:ln>
        </p:spPr>
        <p:txBody>
          <a:bodyPr wrap="none" anchor="ctr"/>
          <a:lstStyle/>
          <a:p>
            <a:endParaRPr lang="en-US"/>
          </a:p>
        </p:txBody>
      </p:sp>
      <p:sp>
        <p:nvSpPr>
          <p:cNvPr id="40987" name="AutoShape 42"/>
          <p:cNvSpPr>
            <a:spLocks noChangeArrowheads="1"/>
          </p:cNvSpPr>
          <p:nvPr/>
        </p:nvSpPr>
        <p:spPr bwMode="auto">
          <a:xfrm rot="2553899">
            <a:off x="4329113" y="4714875"/>
            <a:ext cx="879475" cy="150813"/>
          </a:xfrm>
          <a:prstGeom prst="homePlate">
            <a:avLst>
              <a:gd name="adj" fmla="val 74298"/>
            </a:avLst>
          </a:prstGeom>
          <a:solidFill>
            <a:schemeClr val="tx2"/>
          </a:solidFill>
          <a:ln w="9525">
            <a:solidFill>
              <a:schemeClr val="tx1"/>
            </a:solidFill>
            <a:miter lim="800000"/>
            <a:headEnd/>
            <a:tailEnd/>
          </a:ln>
        </p:spPr>
        <p:txBody>
          <a:bodyPr wrap="none" anchor="ctr"/>
          <a:lstStyle/>
          <a:p>
            <a:endParaRPr lang="en-US"/>
          </a:p>
        </p:txBody>
      </p:sp>
      <p:sp>
        <p:nvSpPr>
          <p:cNvPr id="40988" name="AutoShape 43"/>
          <p:cNvSpPr>
            <a:spLocks noChangeArrowheads="1"/>
          </p:cNvSpPr>
          <p:nvPr/>
        </p:nvSpPr>
        <p:spPr bwMode="auto">
          <a:xfrm rot="680790" flipV="1">
            <a:off x="4632325" y="2894013"/>
            <a:ext cx="228600" cy="15240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cxnSp>
        <p:nvCxnSpPr>
          <p:cNvPr id="40989" name="AutoShape 44"/>
          <p:cNvCxnSpPr>
            <a:cxnSpLocks noChangeShapeType="1"/>
            <a:stCxn id="40988" idx="0"/>
            <a:endCxn id="40987" idx="1"/>
          </p:cNvCxnSpPr>
          <p:nvPr/>
        </p:nvCxnSpPr>
        <p:spPr bwMode="auto">
          <a:xfrm flipH="1">
            <a:off x="4445000" y="3044825"/>
            <a:ext cx="285750" cy="1447800"/>
          </a:xfrm>
          <a:prstGeom prst="straightConnector1">
            <a:avLst/>
          </a:prstGeom>
          <a:noFill/>
          <a:ln w="28575">
            <a:solidFill>
              <a:schemeClr val="tx1"/>
            </a:solidFill>
            <a:round/>
            <a:headEnd/>
            <a:tailEnd/>
          </a:ln>
        </p:spPr>
      </p:cxnSp>
      <p:sp>
        <p:nvSpPr>
          <p:cNvPr id="40990" name="Oval 45"/>
          <p:cNvSpPr>
            <a:spLocks noChangeArrowheads="1"/>
          </p:cNvSpPr>
          <p:nvPr/>
        </p:nvSpPr>
        <p:spPr bwMode="auto">
          <a:xfrm>
            <a:off x="4371975" y="4405313"/>
            <a:ext cx="171450" cy="157162"/>
          </a:xfrm>
          <a:prstGeom prst="ellipse">
            <a:avLst/>
          </a:prstGeom>
          <a:solidFill>
            <a:schemeClr val="bg2"/>
          </a:solidFill>
          <a:ln w="9525">
            <a:solidFill>
              <a:schemeClr val="tx2"/>
            </a:solidFill>
            <a:round/>
            <a:headEnd/>
            <a:tailEnd/>
          </a:ln>
        </p:spPr>
        <p:txBody>
          <a:bodyPr wrap="none" anchor="ctr"/>
          <a:lstStyle/>
          <a:p>
            <a:endParaRPr lang="en-US"/>
          </a:p>
        </p:txBody>
      </p:sp>
      <p:sp>
        <p:nvSpPr>
          <p:cNvPr id="40991" name="Text Box 47"/>
          <p:cNvSpPr txBox="1">
            <a:spLocks noChangeArrowheads="1"/>
          </p:cNvSpPr>
          <p:nvPr/>
        </p:nvSpPr>
        <p:spPr bwMode="auto">
          <a:xfrm>
            <a:off x="5299075" y="4267200"/>
            <a:ext cx="469900" cy="638175"/>
          </a:xfrm>
          <a:prstGeom prst="rect">
            <a:avLst/>
          </a:prstGeom>
          <a:noFill/>
          <a:ln w="9525">
            <a:noFill/>
            <a:miter lim="800000"/>
            <a:headEnd/>
            <a:tailEnd/>
          </a:ln>
        </p:spPr>
        <p:txBody>
          <a:bodyPr>
            <a:spAutoFit/>
          </a:bodyPr>
          <a:lstStyle/>
          <a:p>
            <a:pPr>
              <a:spcBef>
                <a:spcPct val="50000"/>
              </a:spcBef>
            </a:pPr>
            <a:r>
              <a:rPr lang="en-US" sz="900"/>
              <a:t>29.90</a:t>
            </a:r>
          </a:p>
          <a:p>
            <a:pPr>
              <a:spcBef>
                <a:spcPct val="50000"/>
              </a:spcBef>
            </a:pPr>
            <a:r>
              <a:rPr lang="en-US" sz="900"/>
              <a:t>30.00</a:t>
            </a:r>
          </a:p>
          <a:p>
            <a:pPr>
              <a:spcBef>
                <a:spcPct val="50000"/>
              </a:spcBef>
            </a:pPr>
            <a:r>
              <a:rPr lang="en-US" sz="900"/>
              <a:t>30.10</a:t>
            </a:r>
          </a:p>
        </p:txBody>
      </p:sp>
      <p:sp>
        <p:nvSpPr>
          <p:cNvPr id="32" name="TextBox 31"/>
          <p:cNvSpPr txBox="1"/>
          <p:nvPr/>
        </p:nvSpPr>
        <p:spPr>
          <a:xfrm>
            <a:off x="0" y="5969561"/>
            <a:ext cx="2209800" cy="461665"/>
          </a:xfrm>
          <a:prstGeom prst="rect">
            <a:avLst/>
          </a:prstGeom>
          <a:noFill/>
        </p:spPr>
        <p:txBody>
          <a:bodyPr wrap="square" rtlCol="0">
            <a:spAutoFit/>
          </a:bodyPr>
          <a:lstStyle/>
          <a:p>
            <a:r>
              <a:rPr lang="en-US" dirty="0" smtClean="0"/>
              <a:t>PHAK 8-3</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Altimeter</a:t>
            </a:r>
          </a:p>
        </p:txBody>
      </p:sp>
      <p:sp>
        <p:nvSpPr>
          <p:cNvPr id="41987" name="Rectangle 3"/>
          <p:cNvSpPr>
            <a:spLocks noChangeArrowheads="1"/>
          </p:cNvSpPr>
          <p:nvPr/>
        </p:nvSpPr>
        <p:spPr bwMode="auto">
          <a:xfrm>
            <a:off x="703263" y="1524000"/>
            <a:ext cx="7772400" cy="4876800"/>
          </a:xfrm>
          <a:prstGeom prst="rect">
            <a:avLst/>
          </a:prstGeom>
          <a:noFill/>
          <a:ln w="9525">
            <a:noFill/>
            <a:miter lim="800000"/>
            <a:headEnd/>
            <a:tailEnd/>
          </a:ln>
        </p:spPr>
        <p:txBody>
          <a:bodyPr/>
          <a:lstStyle/>
          <a:p>
            <a:pPr marL="342900" indent="-342900" algn="l">
              <a:spcBef>
                <a:spcPct val="20000"/>
              </a:spcBef>
              <a:buClr>
                <a:srgbClr val="FFFF00"/>
              </a:buClr>
              <a:buSzPct val="110000"/>
              <a:buFontTx/>
              <a:buChar char="•"/>
            </a:pPr>
            <a:r>
              <a:rPr lang="en-US" dirty="0"/>
              <a:t>Required for both VFR and IFR flight</a:t>
            </a:r>
          </a:p>
          <a:p>
            <a:pPr marL="342900" indent="-342900" algn="l">
              <a:spcBef>
                <a:spcPct val="20000"/>
              </a:spcBef>
              <a:buClr>
                <a:srgbClr val="FFFF00"/>
              </a:buClr>
              <a:buSzPct val="110000"/>
              <a:buFontTx/>
              <a:buChar char="•"/>
            </a:pPr>
            <a:r>
              <a:rPr lang="en-US" dirty="0"/>
              <a:t>Provides both </a:t>
            </a:r>
            <a:r>
              <a:rPr lang="en-US" dirty="0" smtClean="0"/>
              <a:t>direct </a:t>
            </a:r>
            <a:r>
              <a:rPr lang="en-US" dirty="0"/>
              <a:t>indication of altitude </a:t>
            </a:r>
            <a:r>
              <a:rPr lang="en-US" dirty="0" smtClean="0"/>
              <a:t>control</a:t>
            </a:r>
            <a:endParaRPr lang="en-US" dirty="0"/>
          </a:p>
          <a:p>
            <a:pPr marL="342900" indent="-342900" algn="l">
              <a:spcBef>
                <a:spcPct val="20000"/>
              </a:spcBef>
              <a:buClr>
                <a:srgbClr val="FFFF00"/>
              </a:buClr>
              <a:buSzPct val="110000"/>
              <a:buFontTx/>
              <a:buChar char="•"/>
            </a:pPr>
            <a:r>
              <a:rPr lang="en-US" dirty="0"/>
              <a:t>Sensitive altimeter – adjustable for barometric pressure</a:t>
            </a:r>
          </a:p>
          <a:p>
            <a:pPr marL="342900" indent="-342900" algn="l">
              <a:spcBef>
                <a:spcPct val="20000"/>
              </a:spcBef>
              <a:buClr>
                <a:srgbClr val="FFFF00"/>
              </a:buClr>
              <a:buSzPct val="110000"/>
            </a:pPr>
            <a:endParaRPr lang="en-US" dirty="0"/>
          </a:p>
          <a:p>
            <a:pPr marL="342900" indent="-342900" algn="l">
              <a:spcBef>
                <a:spcPct val="20000"/>
              </a:spcBef>
              <a:buClr>
                <a:srgbClr val="FFFF00"/>
              </a:buClr>
              <a:buSzPct val="110000"/>
            </a:pPr>
            <a:r>
              <a:rPr lang="en-US" dirty="0">
                <a:solidFill>
                  <a:srgbClr val="FFFF00"/>
                </a:solidFill>
              </a:rPr>
              <a:t>How it works…</a:t>
            </a:r>
          </a:p>
          <a:p>
            <a:pPr marL="342900" indent="-342900" algn="l">
              <a:spcBef>
                <a:spcPct val="20000"/>
              </a:spcBef>
              <a:buClr>
                <a:srgbClr val="FFFF00"/>
              </a:buClr>
              <a:buSzPct val="110000"/>
              <a:buFontTx/>
              <a:buChar char="•"/>
            </a:pPr>
            <a:r>
              <a:rPr lang="en-US" dirty="0"/>
              <a:t>Main component is a stack of three aneroid wafers that expand and contract as atmospheric pressure from the static source changes</a:t>
            </a:r>
          </a:p>
          <a:p>
            <a:pPr marL="342900" indent="-342900" algn="l">
              <a:spcBef>
                <a:spcPct val="20000"/>
              </a:spcBef>
              <a:buClr>
                <a:srgbClr val="FFFF00"/>
              </a:buClr>
              <a:buSzPct val="110000"/>
              <a:buFontTx/>
              <a:buChar char="•"/>
            </a:pPr>
            <a:r>
              <a:rPr lang="en-US" dirty="0"/>
              <a:t>Mechanical linkage moves the pointer on the instrument as a result of the expanding and contracting aneroid wafers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body" sz="half" idx="1"/>
          </p:nvPr>
        </p:nvSpPr>
        <p:spPr>
          <a:xfrm>
            <a:off x="4419600" y="1828800"/>
            <a:ext cx="4267200" cy="4114800"/>
          </a:xfrm>
        </p:spPr>
        <p:txBody>
          <a:bodyPr/>
          <a:lstStyle/>
          <a:p>
            <a:pPr eaLnBrk="1" hangingPunct="1">
              <a:lnSpc>
                <a:spcPct val="90000"/>
              </a:lnSpc>
            </a:pPr>
            <a:r>
              <a:rPr lang="en-US" dirty="0" smtClean="0"/>
              <a:t>Aneroid Wafers/Cells</a:t>
            </a:r>
          </a:p>
          <a:p>
            <a:pPr lvl="1" eaLnBrk="1" hangingPunct="1">
              <a:lnSpc>
                <a:spcPct val="90000"/>
              </a:lnSpc>
            </a:pPr>
            <a:r>
              <a:rPr lang="en-US" dirty="0" smtClean="0"/>
              <a:t>Acts a barometer</a:t>
            </a:r>
          </a:p>
          <a:p>
            <a:pPr lvl="1" eaLnBrk="1" hangingPunct="1">
              <a:lnSpc>
                <a:spcPct val="90000"/>
              </a:lnSpc>
            </a:pPr>
            <a:r>
              <a:rPr lang="en-US" dirty="0" smtClean="0"/>
              <a:t>Wafers/cells expand or contact as atmospheric pressure changes</a:t>
            </a:r>
          </a:p>
          <a:p>
            <a:pPr lvl="1" eaLnBrk="1" hangingPunct="1">
              <a:lnSpc>
                <a:spcPct val="90000"/>
              </a:lnSpc>
            </a:pPr>
            <a:r>
              <a:rPr lang="en-US" dirty="0" smtClean="0"/>
              <a:t>Wafers expand as altitude increase and contract as altitude decrease</a:t>
            </a:r>
          </a:p>
        </p:txBody>
      </p:sp>
      <p:sp>
        <p:nvSpPr>
          <p:cNvPr id="43011" name="Line 3"/>
          <p:cNvSpPr>
            <a:spLocks noChangeShapeType="1"/>
          </p:cNvSpPr>
          <p:nvPr/>
        </p:nvSpPr>
        <p:spPr bwMode="auto">
          <a:xfrm rot="20984576" flipH="1">
            <a:off x="1905000" y="4267200"/>
            <a:ext cx="685800" cy="228600"/>
          </a:xfrm>
          <a:prstGeom prst="line">
            <a:avLst/>
          </a:prstGeom>
          <a:noFill/>
          <a:ln w="82550">
            <a:solidFill>
              <a:srgbClr val="C0C0C0"/>
            </a:solidFill>
            <a:round/>
            <a:headEnd/>
            <a:tailEnd/>
          </a:ln>
        </p:spPr>
        <p:txBody>
          <a:bodyPr wrap="none"/>
          <a:lstStyle/>
          <a:p>
            <a:endParaRPr lang="en-US"/>
          </a:p>
        </p:txBody>
      </p:sp>
      <p:sp>
        <p:nvSpPr>
          <p:cNvPr id="43012" name="Line 4"/>
          <p:cNvSpPr>
            <a:spLocks noChangeShapeType="1"/>
          </p:cNvSpPr>
          <p:nvPr/>
        </p:nvSpPr>
        <p:spPr bwMode="auto">
          <a:xfrm rot="16200000" flipV="1">
            <a:off x="2057400" y="4648200"/>
            <a:ext cx="762000" cy="0"/>
          </a:xfrm>
          <a:prstGeom prst="line">
            <a:avLst/>
          </a:prstGeom>
          <a:noFill/>
          <a:ln w="127000">
            <a:solidFill>
              <a:srgbClr val="C0C0C0"/>
            </a:solidFill>
            <a:round/>
            <a:headEnd/>
            <a:tailEnd/>
          </a:ln>
        </p:spPr>
        <p:txBody>
          <a:bodyPr wrap="none"/>
          <a:lstStyle/>
          <a:p>
            <a:endParaRPr lang="en-US"/>
          </a:p>
        </p:txBody>
      </p:sp>
      <p:sp>
        <p:nvSpPr>
          <p:cNvPr id="43013" name="Line 5"/>
          <p:cNvSpPr>
            <a:spLocks noChangeShapeType="1"/>
          </p:cNvSpPr>
          <p:nvPr/>
        </p:nvSpPr>
        <p:spPr bwMode="auto">
          <a:xfrm rot="16200000" flipV="1">
            <a:off x="2286000" y="4648200"/>
            <a:ext cx="762000" cy="0"/>
          </a:xfrm>
          <a:prstGeom prst="line">
            <a:avLst/>
          </a:prstGeom>
          <a:noFill/>
          <a:ln w="127000">
            <a:solidFill>
              <a:srgbClr val="C0C0C0"/>
            </a:solidFill>
            <a:round/>
            <a:headEnd/>
            <a:tailEnd/>
          </a:ln>
        </p:spPr>
        <p:txBody>
          <a:bodyPr wrap="none"/>
          <a:lstStyle/>
          <a:p>
            <a:endParaRPr lang="en-US"/>
          </a:p>
        </p:txBody>
      </p:sp>
      <p:sp>
        <p:nvSpPr>
          <p:cNvPr id="43014" name="AutoShape 6"/>
          <p:cNvSpPr>
            <a:spLocks noChangeArrowheads="1"/>
          </p:cNvSpPr>
          <p:nvPr/>
        </p:nvSpPr>
        <p:spPr bwMode="auto">
          <a:xfrm>
            <a:off x="1295400" y="3733800"/>
            <a:ext cx="2667000" cy="609600"/>
          </a:xfrm>
          <a:prstGeom prst="can">
            <a:avLst>
              <a:gd name="adj" fmla="val 46875"/>
            </a:avLst>
          </a:prstGeom>
          <a:solidFill>
            <a:srgbClr val="FF9933"/>
          </a:solidFill>
          <a:ln w="9525">
            <a:solidFill>
              <a:srgbClr val="FF9933"/>
            </a:solidFill>
            <a:round/>
            <a:headEnd/>
            <a:tailEnd/>
          </a:ln>
        </p:spPr>
        <p:txBody>
          <a:bodyPr wrap="none" anchor="ctr"/>
          <a:lstStyle/>
          <a:p>
            <a:endParaRPr lang="en-US"/>
          </a:p>
        </p:txBody>
      </p:sp>
      <p:sp>
        <p:nvSpPr>
          <p:cNvPr id="43015" name="AutoShape 7"/>
          <p:cNvSpPr>
            <a:spLocks noChangeArrowheads="1"/>
          </p:cNvSpPr>
          <p:nvPr/>
        </p:nvSpPr>
        <p:spPr bwMode="auto">
          <a:xfrm>
            <a:off x="1295400" y="3276600"/>
            <a:ext cx="2667000" cy="609600"/>
          </a:xfrm>
          <a:prstGeom prst="can">
            <a:avLst>
              <a:gd name="adj" fmla="val 46875"/>
            </a:avLst>
          </a:prstGeom>
          <a:solidFill>
            <a:srgbClr val="FF9933"/>
          </a:solidFill>
          <a:ln w="9525">
            <a:solidFill>
              <a:srgbClr val="FF9933"/>
            </a:solidFill>
            <a:round/>
            <a:headEnd/>
            <a:tailEnd/>
          </a:ln>
        </p:spPr>
        <p:txBody>
          <a:bodyPr wrap="none" anchor="ctr"/>
          <a:lstStyle/>
          <a:p>
            <a:endParaRPr lang="en-US"/>
          </a:p>
        </p:txBody>
      </p:sp>
      <p:sp>
        <p:nvSpPr>
          <p:cNvPr id="43016" name="AutoShape 8"/>
          <p:cNvSpPr>
            <a:spLocks noChangeArrowheads="1"/>
          </p:cNvSpPr>
          <p:nvPr/>
        </p:nvSpPr>
        <p:spPr bwMode="auto">
          <a:xfrm>
            <a:off x="1295400" y="2819400"/>
            <a:ext cx="2667000" cy="609600"/>
          </a:xfrm>
          <a:prstGeom prst="can">
            <a:avLst>
              <a:gd name="adj" fmla="val 46875"/>
            </a:avLst>
          </a:prstGeom>
          <a:solidFill>
            <a:srgbClr val="FF9933"/>
          </a:solidFill>
          <a:ln w="9525">
            <a:solidFill>
              <a:srgbClr val="FF9933"/>
            </a:solidFill>
            <a:round/>
            <a:headEnd/>
            <a:tailEnd/>
          </a:ln>
        </p:spPr>
        <p:txBody>
          <a:bodyPr wrap="none" anchor="ctr"/>
          <a:lstStyle/>
          <a:p>
            <a:endParaRPr lang="en-US"/>
          </a:p>
        </p:txBody>
      </p:sp>
      <p:sp>
        <p:nvSpPr>
          <p:cNvPr id="101385" name="AutoShape 9"/>
          <p:cNvSpPr>
            <a:spLocks noChangeArrowheads="1"/>
          </p:cNvSpPr>
          <p:nvPr/>
        </p:nvSpPr>
        <p:spPr bwMode="auto">
          <a:xfrm>
            <a:off x="685800" y="2895600"/>
            <a:ext cx="381000" cy="1371600"/>
          </a:xfrm>
          <a:prstGeom prst="upDownArrow">
            <a:avLst>
              <a:gd name="adj1" fmla="val 50000"/>
              <a:gd name="adj2" fmla="val 72000"/>
            </a:avLst>
          </a:prstGeom>
          <a:solidFill>
            <a:srgbClr val="FF0000"/>
          </a:solidFill>
          <a:ln w="9525">
            <a:solidFill>
              <a:schemeClr val="tx1"/>
            </a:solidFill>
            <a:miter lim="800000"/>
            <a:headEnd/>
            <a:tailEnd/>
          </a:ln>
        </p:spPr>
        <p:txBody>
          <a:bodyPr wrap="none" anchor="ctr"/>
          <a:lstStyle/>
          <a:p>
            <a:endParaRPr lang="en-US"/>
          </a:p>
        </p:txBody>
      </p:sp>
      <p:sp>
        <p:nvSpPr>
          <p:cNvPr id="43018" name="Line 10"/>
          <p:cNvSpPr>
            <a:spLocks noChangeShapeType="1"/>
          </p:cNvSpPr>
          <p:nvPr/>
        </p:nvSpPr>
        <p:spPr bwMode="auto">
          <a:xfrm rot="20679963" flipH="1">
            <a:off x="1905000" y="2895600"/>
            <a:ext cx="1020763" cy="26988"/>
          </a:xfrm>
          <a:prstGeom prst="line">
            <a:avLst/>
          </a:prstGeom>
          <a:noFill/>
          <a:ln w="82550">
            <a:solidFill>
              <a:srgbClr val="C0C0C0"/>
            </a:solidFill>
            <a:round/>
            <a:headEnd/>
            <a:tailEnd/>
          </a:ln>
        </p:spPr>
        <p:txBody>
          <a:bodyPr wrap="none"/>
          <a:lstStyle/>
          <a:p>
            <a:endParaRPr lang="en-US"/>
          </a:p>
        </p:txBody>
      </p:sp>
      <p:sp>
        <p:nvSpPr>
          <p:cNvPr id="43019" name="Line 11"/>
          <p:cNvSpPr>
            <a:spLocks noChangeShapeType="1"/>
          </p:cNvSpPr>
          <p:nvPr/>
        </p:nvSpPr>
        <p:spPr bwMode="auto">
          <a:xfrm>
            <a:off x="1981200" y="2971800"/>
            <a:ext cx="0" cy="1600200"/>
          </a:xfrm>
          <a:prstGeom prst="line">
            <a:avLst/>
          </a:prstGeom>
          <a:noFill/>
          <a:ln w="127000">
            <a:solidFill>
              <a:srgbClr val="C0C0C0"/>
            </a:solidFill>
            <a:round/>
            <a:headEnd/>
            <a:tailEnd/>
          </a:ln>
        </p:spPr>
        <p:txBody>
          <a:bodyPr wrap="none"/>
          <a:lstStyle/>
          <a:p>
            <a:endParaRPr lang="en-US"/>
          </a:p>
        </p:txBody>
      </p:sp>
      <p:sp>
        <p:nvSpPr>
          <p:cNvPr id="43020" name="AutoShape 12"/>
          <p:cNvSpPr>
            <a:spLocks noChangeArrowheads="1"/>
          </p:cNvSpPr>
          <p:nvPr/>
        </p:nvSpPr>
        <p:spPr bwMode="auto">
          <a:xfrm>
            <a:off x="2362200" y="2590800"/>
            <a:ext cx="304800" cy="381000"/>
          </a:xfrm>
          <a:prstGeom prst="can">
            <a:avLst>
              <a:gd name="adj" fmla="val 31250"/>
            </a:avLst>
          </a:prstGeom>
          <a:solidFill>
            <a:srgbClr val="969696"/>
          </a:solidFill>
          <a:ln w="28575">
            <a:solidFill>
              <a:srgbClr val="C0C0C0"/>
            </a:solidFill>
            <a:round/>
            <a:headEnd/>
            <a:tailEnd/>
          </a:ln>
        </p:spPr>
        <p:txBody>
          <a:bodyPr wrap="none" anchor="ctr"/>
          <a:lstStyle/>
          <a:p>
            <a:endParaRPr lang="en-US"/>
          </a:p>
        </p:txBody>
      </p:sp>
      <p:sp>
        <p:nvSpPr>
          <p:cNvPr id="43021" name="Rectangle 13"/>
          <p:cNvSpPr>
            <a:spLocks noChangeArrowheads="1"/>
          </p:cNvSpPr>
          <p:nvPr/>
        </p:nvSpPr>
        <p:spPr bwMode="auto">
          <a:xfrm>
            <a:off x="685800" y="457200"/>
            <a:ext cx="7772400" cy="990600"/>
          </a:xfrm>
          <a:prstGeom prst="rect">
            <a:avLst/>
          </a:prstGeom>
          <a:noFill/>
          <a:ln w="9525">
            <a:noFill/>
            <a:miter lim="800000"/>
            <a:headEnd/>
            <a:tailEnd/>
          </a:ln>
        </p:spPr>
        <p:txBody>
          <a:bodyPr anchor="ctr"/>
          <a:lstStyle/>
          <a:p>
            <a:r>
              <a:rPr lang="en-US" sz="4800">
                <a:solidFill>
                  <a:schemeClr val="tx2"/>
                </a:solidFill>
              </a:rPr>
              <a:t>Pressure Measurements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13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13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137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1378">
                                            <p:txEl>
                                              <p:pRg st="3" end="3"/>
                                            </p:txEl>
                                          </p:spTgt>
                                        </p:tgtEl>
                                        <p:attrNameLst>
                                          <p:attrName>style.visibility</p:attrName>
                                        </p:attrNameLst>
                                      </p:cBhvr>
                                      <p:to>
                                        <p:strVal val="visible"/>
                                      </p:to>
                                    </p:se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1385"/>
                                        </p:tgtEl>
                                        <p:attrNameLst>
                                          <p:attrName>style.visibility</p:attrName>
                                        </p:attrNameLst>
                                      </p:cBhvr>
                                      <p:to>
                                        <p:strVal val="visible"/>
                                      </p:to>
                                    </p:set>
                                    <p:anim calcmode="lin" valueType="num">
                                      <p:cBhvr additive="base">
                                        <p:cTn id="16" dur="500" fill="hold"/>
                                        <p:tgtEl>
                                          <p:spTgt spid="101385"/>
                                        </p:tgtEl>
                                        <p:attrNameLst>
                                          <p:attrName>ppt_x</p:attrName>
                                        </p:attrNameLst>
                                      </p:cBhvr>
                                      <p:tavLst>
                                        <p:tav tm="0">
                                          <p:val>
                                            <p:strVal val="0-#ppt_w/2"/>
                                          </p:val>
                                        </p:tav>
                                        <p:tav tm="100000">
                                          <p:val>
                                            <p:strVal val="#ppt_x"/>
                                          </p:val>
                                        </p:tav>
                                      </p:tavLst>
                                    </p:anim>
                                    <p:anim calcmode="lin" valueType="num">
                                      <p:cBhvr additive="base">
                                        <p:cTn id="17" dur="500" fill="hold"/>
                                        <p:tgtEl>
                                          <p:spTgt spid="1013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autoUpdateAnimBg="0" advAuto="0"/>
      <p:bldP spid="1013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1981200"/>
            <a:ext cx="2819400" cy="1143000"/>
          </a:xfrm>
        </p:spPr>
        <p:txBody>
          <a:bodyPr/>
          <a:lstStyle/>
          <a:p>
            <a:r>
              <a:rPr lang="en-US" smtClean="0">
                <a:solidFill>
                  <a:srgbClr val="FFFF00"/>
                </a:solidFill>
              </a:rPr>
              <a:t>Altimeter</a:t>
            </a:r>
          </a:p>
        </p:txBody>
      </p:sp>
      <p:pic>
        <p:nvPicPr>
          <p:cNvPr id="44035" name="Content Placeholder 4" descr="Altimeter.jpg"/>
          <p:cNvPicPr>
            <a:picLocks noGrp="1" noChangeAspect="1"/>
          </p:cNvPicPr>
          <p:nvPr>
            <p:ph sz="half" idx="2"/>
          </p:nvPr>
        </p:nvPicPr>
        <p:blipFill>
          <a:blip r:embed="rId2"/>
          <a:srcRect/>
          <a:stretch>
            <a:fillRect/>
          </a:stretch>
        </p:blipFill>
        <p:spPr>
          <a:xfrm>
            <a:off x="3886200" y="263525"/>
            <a:ext cx="5257800" cy="6353175"/>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Altimeter</a:t>
            </a:r>
          </a:p>
        </p:txBody>
      </p:sp>
      <p:sp>
        <p:nvSpPr>
          <p:cNvPr id="79875" name="Rectangle 3"/>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FFFF00"/>
              </a:buClr>
              <a:buSzPct val="110000"/>
            </a:pPr>
            <a:r>
              <a:rPr lang="en-US">
                <a:solidFill>
                  <a:srgbClr val="FFFF00"/>
                </a:solidFill>
              </a:rPr>
              <a:t>Types of Altitude –</a:t>
            </a:r>
          </a:p>
          <a:p>
            <a:pPr marL="342900" indent="-342900" algn="l">
              <a:spcBef>
                <a:spcPct val="20000"/>
              </a:spcBef>
              <a:buClr>
                <a:srgbClr val="FFFF00"/>
              </a:buClr>
              <a:buSzPct val="110000"/>
              <a:buFontTx/>
              <a:buChar char="•"/>
            </a:pPr>
            <a:r>
              <a:rPr lang="en-US">
                <a:solidFill>
                  <a:srgbClr val="FFFF00"/>
                </a:solidFill>
              </a:rPr>
              <a:t>Indicated Altitude</a:t>
            </a:r>
          </a:p>
          <a:p>
            <a:pPr marL="742950" lvl="1" indent="-285750" algn="l">
              <a:spcBef>
                <a:spcPct val="20000"/>
              </a:spcBef>
              <a:buClr>
                <a:srgbClr val="FFFF00"/>
              </a:buClr>
              <a:buSzPct val="110000"/>
              <a:buFontTx/>
              <a:buChar char="•"/>
            </a:pPr>
            <a:r>
              <a:rPr lang="en-US" sz="2000"/>
              <a:t>Altitude read on the altimeter</a:t>
            </a:r>
          </a:p>
          <a:p>
            <a:pPr marL="342900" indent="-342900" algn="l">
              <a:spcBef>
                <a:spcPct val="20000"/>
              </a:spcBef>
              <a:buClr>
                <a:srgbClr val="FFFF00"/>
              </a:buClr>
              <a:buSzPct val="110000"/>
              <a:buFontTx/>
              <a:buChar char="•"/>
            </a:pPr>
            <a:r>
              <a:rPr lang="en-US">
                <a:solidFill>
                  <a:srgbClr val="FFFF00"/>
                </a:solidFill>
              </a:rPr>
              <a:t>Pressure Altitude</a:t>
            </a:r>
          </a:p>
          <a:p>
            <a:pPr marL="742950" lvl="1" indent="-285750" algn="l">
              <a:spcBef>
                <a:spcPct val="20000"/>
              </a:spcBef>
              <a:buClr>
                <a:srgbClr val="FFFF00"/>
              </a:buClr>
              <a:buSzPct val="110000"/>
              <a:buFontTx/>
              <a:buChar char="•"/>
            </a:pPr>
            <a:r>
              <a:rPr lang="en-US" sz="2000"/>
              <a:t>Altitude read on your altimeter is adjusted to indicate height above the Standard Datum Plane (29.92” of Hg)</a:t>
            </a:r>
          </a:p>
          <a:p>
            <a:pPr marL="742950" lvl="1" indent="-285750" algn="l">
              <a:spcBef>
                <a:spcPct val="20000"/>
              </a:spcBef>
              <a:buClr>
                <a:srgbClr val="FFFF00"/>
              </a:buClr>
              <a:buSzPct val="110000"/>
              <a:buFontTx/>
              <a:buChar char="•"/>
            </a:pPr>
            <a:r>
              <a:rPr lang="en-US" sz="2000"/>
              <a:t>Important as a basis for determining aircraft performance</a:t>
            </a:r>
          </a:p>
          <a:p>
            <a:pPr marL="342900" indent="-342900" algn="l">
              <a:spcBef>
                <a:spcPct val="20000"/>
              </a:spcBef>
              <a:buClr>
                <a:srgbClr val="FFFF00"/>
              </a:buClr>
              <a:buSzPct val="110000"/>
              <a:buFontTx/>
              <a:buChar char="•"/>
            </a:pPr>
            <a:r>
              <a:rPr lang="en-US">
                <a:solidFill>
                  <a:srgbClr val="FFFF00"/>
                </a:solidFill>
              </a:rPr>
              <a:t>Density Altitude</a:t>
            </a:r>
          </a:p>
          <a:p>
            <a:pPr marL="742950" lvl="1" indent="-285750" algn="l">
              <a:spcBef>
                <a:spcPct val="20000"/>
              </a:spcBef>
              <a:buClr>
                <a:srgbClr val="FFFF00"/>
              </a:buClr>
              <a:buSzPct val="110000"/>
              <a:buFontTx/>
              <a:buChar char="•"/>
            </a:pPr>
            <a:r>
              <a:rPr lang="en-US" sz="2000"/>
              <a:t>Pressure altitude corrected for non-standard temperature</a:t>
            </a:r>
          </a:p>
          <a:p>
            <a:pPr marL="342900" indent="-342900" algn="l">
              <a:spcBef>
                <a:spcPct val="20000"/>
              </a:spcBef>
              <a:buClr>
                <a:srgbClr val="FFFF00"/>
              </a:buClr>
              <a:buSzPct val="110000"/>
              <a:buFontTx/>
              <a:buChar char="•"/>
            </a:pPr>
            <a:r>
              <a:rPr lang="en-US">
                <a:solidFill>
                  <a:srgbClr val="FFFF00"/>
                </a:solidFill>
              </a:rPr>
              <a:t>Absolute Altitude</a:t>
            </a:r>
          </a:p>
          <a:p>
            <a:pPr marL="742950" lvl="1" indent="-285750" algn="l">
              <a:spcBef>
                <a:spcPct val="20000"/>
              </a:spcBef>
              <a:buClr>
                <a:srgbClr val="FFFF00"/>
              </a:buClr>
              <a:buSzPct val="110000"/>
              <a:buFontTx/>
              <a:buChar char="•"/>
            </a:pPr>
            <a:r>
              <a:rPr lang="en-US" sz="2000"/>
              <a:t>Height above the surface</a:t>
            </a:r>
          </a:p>
          <a:p>
            <a:pPr marL="342900" indent="-342900" algn="l">
              <a:spcBef>
                <a:spcPct val="20000"/>
              </a:spcBef>
              <a:buClr>
                <a:srgbClr val="FFFF00"/>
              </a:buClr>
              <a:buSzPct val="110000"/>
              <a:buFontTx/>
              <a:buChar char="•"/>
            </a:pPr>
            <a:r>
              <a:rPr lang="en-US">
                <a:solidFill>
                  <a:srgbClr val="FFFF00"/>
                </a:solidFill>
              </a:rPr>
              <a:t>True Altitude</a:t>
            </a:r>
          </a:p>
          <a:p>
            <a:pPr marL="742950" lvl="1" indent="-285750" algn="l">
              <a:spcBef>
                <a:spcPct val="20000"/>
              </a:spcBef>
              <a:buClr>
                <a:srgbClr val="FFFF00"/>
              </a:buClr>
              <a:buSzPct val="110000"/>
              <a:buFontTx/>
              <a:buChar char="•"/>
            </a:pPr>
            <a:r>
              <a:rPr lang="en-US" sz="2000"/>
              <a:t>True height above sea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0-#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9875">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7987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9875">
                                            <p:txEl>
                                              <p:pRg st="2" end="2"/>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79875">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79875">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79875">
                                            <p:txEl>
                                              <p:pRg st="5" end="5"/>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7987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79875">
                                            <p:txEl>
                                              <p:pRg st="7" end="7"/>
                                            </p:txEl>
                                          </p:spTgt>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79875">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79875">
                                            <p:txEl>
                                              <p:pRg st="9" end="9"/>
                                            </p:txEl>
                                          </p:spTgt>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499"/>
                                          </p:stCondLst>
                                        </p:cTn>
                                        <p:tgtEl>
                                          <p:spTgt spid="7987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798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14300"/>
            <a:ext cx="7772400" cy="685800"/>
          </a:xfrm>
          <a:prstGeom prst="rect">
            <a:avLst/>
          </a:prstGeom>
          <a:noFill/>
          <a:ln w="9525">
            <a:noFill/>
            <a:miter lim="800000"/>
            <a:headEnd/>
            <a:tailEnd/>
          </a:ln>
        </p:spPr>
        <p:txBody>
          <a:bodyPr anchor="ctr"/>
          <a:lstStyle/>
          <a:p>
            <a:r>
              <a:rPr lang="en-US" sz="4400" dirty="0">
                <a:solidFill>
                  <a:srgbClr val="FFFF00"/>
                </a:solidFill>
              </a:rPr>
              <a:t>Altimeter</a:t>
            </a:r>
          </a:p>
        </p:txBody>
      </p:sp>
      <p:sp>
        <p:nvSpPr>
          <p:cNvPr id="46083" name="Rectangle 3"/>
          <p:cNvSpPr>
            <a:spLocks noChangeArrowheads="1"/>
          </p:cNvSpPr>
          <p:nvPr/>
        </p:nvSpPr>
        <p:spPr bwMode="auto">
          <a:xfrm>
            <a:off x="457200" y="800100"/>
            <a:ext cx="8458199" cy="6057900"/>
          </a:xfrm>
          <a:prstGeom prst="rect">
            <a:avLst/>
          </a:prstGeom>
          <a:noFill/>
          <a:ln w="9525">
            <a:noFill/>
            <a:miter lim="800000"/>
            <a:headEnd/>
            <a:tailEnd/>
          </a:ln>
        </p:spPr>
        <p:txBody>
          <a:bodyPr/>
          <a:lstStyle/>
          <a:p>
            <a:pPr marL="342900" indent="-342900" algn="l">
              <a:spcBef>
                <a:spcPct val="20000"/>
              </a:spcBef>
              <a:buClr>
                <a:srgbClr val="FFFF00"/>
              </a:buClr>
              <a:buSzPct val="110000"/>
            </a:pPr>
            <a:r>
              <a:rPr lang="en-US" sz="2200" b="1" dirty="0">
                <a:solidFill>
                  <a:srgbClr val="FFFF00"/>
                </a:solidFill>
              </a:rPr>
              <a:t>Altimeter settings…</a:t>
            </a:r>
          </a:p>
          <a:p>
            <a:pPr marL="342900" indent="-342900" algn="l">
              <a:spcBef>
                <a:spcPct val="20000"/>
              </a:spcBef>
              <a:buClr>
                <a:srgbClr val="FFFF00"/>
              </a:buClr>
              <a:buSzPct val="110000"/>
              <a:buFontTx/>
              <a:buChar char="•"/>
            </a:pPr>
            <a:r>
              <a:rPr lang="en-US" sz="2200" dirty="0"/>
              <a:t>Extremely important for IFR flight</a:t>
            </a:r>
          </a:p>
          <a:p>
            <a:pPr marL="342900" indent="-342900" algn="l">
              <a:spcBef>
                <a:spcPct val="20000"/>
              </a:spcBef>
              <a:buClr>
                <a:srgbClr val="FFFF00"/>
              </a:buClr>
              <a:buSzPct val="110000"/>
              <a:buFontTx/>
              <a:buChar char="•"/>
            </a:pPr>
            <a:r>
              <a:rPr lang="en-US" sz="2200" dirty="0"/>
              <a:t>At field elevation with current altimeter setting, altitude should be within 75 feet</a:t>
            </a:r>
          </a:p>
          <a:p>
            <a:pPr marL="342900" indent="-342900" algn="l">
              <a:spcBef>
                <a:spcPct val="20000"/>
              </a:spcBef>
              <a:buClr>
                <a:srgbClr val="FFFF00"/>
              </a:buClr>
              <a:buSzPct val="110000"/>
              <a:buFontTx/>
              <a:buChar char="•"/>
            </a:pPr>
            <a:r>
              <a:rPr lang="en-US" sz="2200" dirty="0"/>
              <a:t>En route, use most current settings along route of flight.  (ATC will generally advise during IFR flight)</a:t>
            </a:r>
          </a:p>
          <a:p>
            <a:pPr marL="342900" indent="-342900" algn="l">
              <a:spcBef>
                <a:spcPct val="20000"/>
              </a:spcBef>
              <a:buClr>
                <a:srgbClr val="FFFF00"/>
              </a:buClr>
              <a:buSzPct val="110000"/>
              <a:buFontTx/>
              <a:buChar char="•"/>
            </a:pPr>
            <a:r>
              <a:rPr lang="en-US" sz="2200" dirty="0"/>
              <a:t>At destination, altimeter setting is critical  (Always listen to ATIS, ASOS, AWOS, etc.)</a:t>
            </a:r>
          </a:p>
          <a:p>
            <a:pPr marL="342900" indent="-342900" algn="l">
              <a:spcBef>
                <a:spcPct val="20000"/>
              </a:spcBef>
              <a:buClr>
                <a:srgbClr val="FFFF00"/>
              </a:buClr>
              <a:buSzPct val="110000"/>
              <a:buFontTx/>
              <a:buChar char="•"/>
            </a:pPr>
            <a:r>
              <a:rPr lang="en-US" sz="2200" dirty="0"/>
              <a:t>If you fly from area of high pressure to an area of low pressure without resetting your altimeter, your altitude will be lower than actual  (High to low, look out below!)</a:t>
            </a:r>
          </a:p>
          <a:p>
            <a:pPr marL="342900" indent="-342900" algn="l">
              <a:spcBef>
                <a:spcPct val="20000"/>
              </a:spcBef>
              <a:buClr>
                <a:srgbClr val="FFFF00"/>
              </a:buClr>
              <a:buSzPct val="110000"/>
            </a:pPr>
            <a:r>
              <a:rPr lang="en-US" sz="2200" b="1" dirty="0">
                <a:solidFill>
                  <a:srgbClr val="FFFF00"/>
                </a:solidFill>
              </a:rPr>
              <a:t>Non-standard temperature…</a:t>
            </a:r>
          </a:p>
          <a:p>
            <a:pPr marL="342900" indent="-342900" algn="l">
              <a:spcBef>
                <a:spcPct val="20000"/>
              </a:spcBef>
              <a:buClr>
                <a:srgbClr val="FFFF00"/>
              </a:buClr>
              <a:buSzPct val="110000"/>
              <a:buFontTx/>
              <a:buChar char="•"/>
            </a:pPr>
            <a:r>
              <a:rPr lang="en-US" sz="2200" dirty="0"/>
              <a:t>When air temperature is warmer than standard, the altimeter will indicate a lower altitude than that actually </a:t>
            </a:r>
            <a:r>
              <a:rPr lang="en-US" sz="2200" dirty="0" smtClean="0"/>
              <a:t>flown  </a:t>
            </a:r>
          </a:p>
          <a:p>
            <a:pPr marL="342900" indent="-342900" algn="l">
              <a:spcBef>
                <a:spcPct val="20000"/>
              </a:spcBef>
              <a:buClr>
                <a:srgbClr val="FFFF00"/>
              </a:buClr>
              <a:buSzPct val="110000"/>
              <a:buFontTx/>
              <a:buChar char="•"/>
            </a:pPr>
            <a:r>
              <a:rPr lang="en-US" sz="2200" dirty="0" smtClean="0"/>
              <a:t>When </a:t>
            </a:r>
            <a:r>
              <a:rPr lang="en-US" sz="2200" dirty="0"/>
              <a:t>temperature is colder than standard, true altitude will be lower than indicated </a:t>
            </a:r>
            <a:r>
              <a:rPr lang="en-US" sz="2200" dirty="0" smtClean="0"/>
              <a:t>altitude</a:t>
            </a:r>
            <a:endParaRPr lang="en-US"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gh to Low Lookout.png"/>
          <p:cNvPicPr>
            <a:picLocks noChangeAspect="1"/>
          </p:cNvPicPr>
          <p:nvPr/>
        </p:nvPicPr>
        <p:blipFill>
          <a:blip r:embed="rId2"/>
          <a:stretch>
            <a:fillRect/>
          </a:stretch>
        </p:blipFill>
        <p:spPr>
          <a:xfrm>
            <a:off x="39077" y="1676400"/>
            <a:ext cx="9104923" cy="4438650"/>
          </a:xfrm>
          <a:prstGeom prst="rect">
            <a:avLst/>
          </a:prstGeom>
        </p:spPr>
      </p:pic>
      <p:sp>
        <p:nvSpPr>
          <p:cNvPr id="3" name="TextBox 2"/>
          <p:cNvSpPr txBox="1"/>
          <p:nvPr/>
        </p:nvSpPr>
        <p:spPr>
          <a:xfrm>
            <a:off x="990600" y="304800"/>
            <a:ext cx="7010400" cy="707886"/>
          </a:xfrm>
          <a:prstGeom prst="rect">
            <a:avLst/>
          </a:prstGeom>
          <a:noFill/>
        </p:spPr>
        <p:txBody>
          <a:bodyPr wrap="square" rtlCol="0">
            <a:spAutoFit/>
          </a:bodyPr>
          <a:lstStyle/>
          <a:p>
            <a:r>
              <a:rPr lang="en-US" sz="4000" b="1" dirty="0" smtClean="0"/>
              <a:t>High to Low Lookout Below!!</a:t>
            </a:r>
            <a:endParaRPr lang="en-US" sz="4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3"/>
          <p:cNvSpPr>
            <a:spLocks noChangeArrowheads="1" noChangeShapeType="1" noTextEdit="1"/>
          </p:cNvSpPr>
          <p:nvPr/>
        </p:nvSpPr>
        <p:spPr bwMode="auto">
          <a:xfrm>
            <a:off x="685800" y="1219200"/>
            <a:ext cx="7924800" cy="11430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FF00"/>
                </a:solidFill>
                <a:effectLst>
                  <a:outerShdw dist="35921" dir="2700000" algn="ctr" rotWithShape="0">
                    <a:srgbClr val="990000"/>
                  </a:outerShdw>
                </a:effectLst>
                <a:latin typeface="Impact"/>
              </a:rPr>
              <a:t>VERTICAL SPEED INDICATOR</a:t>
            </a:r>
          </a:p>
        </p:txBody>
      </p:sp>
      <p:sp>
        <p:nvSpPr>
          <p:cNvPr id="47107" name="Oval 4"/>
          <p:cNvSpPr>
            <a:spLocks noChangeArrowheads="1"/>
          </p:cNvSpPr>
          <p:nvPr/>
        </p:nvSpPr>
        <p:spPr bwMode="auto">
          <a:xfrm>
            <a:off x="2438400" y="2590800"/>
            <a:ext cx="3962400" cy="3962400"/>
          </a:xfrm>
          <a:prstGeom prst="ellipse">
            <a:avLst/>
          </a:prstGeom>
          <a:solidFill>
            <a:schemeClr val="bg2"/>
          </a:solidFill>
          <a:ln w="19050">
            <a:solidFill>
              <a:schemeClr val="bg2"/>
            </a:solidFill>
            <a:round/>
            <a:headEnd/>
            <a:tailEnd/>
          </a:ln>
        </p:spPr>
        <p:txBody>
          <a:bodyPr wrap="none" anchor="ctr"/>
          <a:lstStyle/>
          <a:p>
            <a:endParaRPr lang="en-US"/>
          </a:p>
        </p:txBody>
      </p:sp>
      <p:sp>
        <p:nvSpPr>
          <p:cNvPr id="47108" name="AutoShape 5"/>
          <p:cNvSpPr>
            <a:spLocks noChangeArrowheads="1"/>
          </p:cNvSpPr>
          <p:nvPr/>
        </p:nvSpPr>
        <p:spPr bwMode="auto">
          <a:xfrm>
            <a:off x="2438400" y="2590800"/>
            <a:ext cx="3962400" cy="396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61" y="10800"/>
                </a:moveTo>
                <a:cubicBezTo>
                  <a:pt x="961" y="16234"/>
                  <a:pt x="5366" y="20639"/>
                  <a:pt x="10800" y="20639"/>
                </a:cubicBezTo>
                <a:cubicBezTo>
                  <a:pt x="16234" y="20639"/>
                  <a:pt x="20639" y="16234"/>
                  <a:pt x="20639" y="10800"/>
                </a:cubicBezTo>
                <a:cubicBezTo>
                  <a:pt x="20639" y="5366"/>
                  <a:pt x="16234" y="961"/>
                  <a:pt x="10800" y="961"/>
                </a:cubicBezTo>
                <a:cubicBezTo>
                  <a:pt x="5366" y="961"/>
                  <a:pt x="961" y="5366"/>
                  <a:pt x="961" y="10800"/>
                </a:cubicBezTo>
                <a:close/>
              </a:path>
            </a:pathLst>
          </a:custGeom>
          <a:solidFill>
            <a:schemeClr val="bg2"/>
          </a:solidFill>
          <a:ln w="25400">
            <a:solidFill>
              <a:schemeClr val="tx2"/>
            </a:solidFill>
            <a:round/>
            <a:headEnd/>
            <a:tailEnd/>
          </a:ln>
        </p:spPr>
        <p:txBody>
          <a:bodyPr wrap="none" anchor="ctr"/>
          <a:lstStyle/>
          <a:p>
            <a:endParaRPr lang="en-US"/>
          </a:p>
        </p:txBody>
      </p:sp>
      <p:sp>
        <p:nvSpPr>
          <p:cNvPr id="47109" name="Line 15"/>
          <p:cNvSpPr>
            <a:spLocks noChangeShapeType="1"/>
          </p:cNvSpPr>
          <p:nvPr/>
        </p:nvSpPr>
        <p:spPr bwMode="auto">
          <a:xfrm>
            <a:off x="3048000" y="4572000"/>
            <a:ext cx="228600" cy="0"/>
          </a:xfrm>
          <a:prstGeom prst="line">
            <a:avLst/>
          </a:prstGeom>
          <a:noFill/>
          <a:ln w="38100">
            <a:solidFill>
              <a:schemeClr val="tx1"/>
            </a:solidFill>
            <a:round/>
            <a:headEnd/>
            <a:tailEnd/>
          </a:ln>
        </p:spPr>
        <p:txBody>
          <a:bodyPr wrap="none" anchor="ctr"/>
          <a:lstStyle/>
          <a:p>
            <a:endParaRPr lang="en-US"/>
          </a:p>
        </p:txBody>
      </p:sp>
      <p:sp>
        <p:nvSpPr>
          <p:cNvPr id="47110" name="Line 16"/>
          <p:cNvSpPr>
            <a:spLocks noChangeShapeType="1"/>
          </p:cNvSpPr>
          <p:nvPr/>
        </p:nvSpPr>
        <p:spPr bwMode="auto">
          <a:xfrm rot="1776334">
            <a:off x="3276600" y="3854450"/>
            <a:ext cx="228600" cy="1588"/>
          </a:xfrm>
          <a:prstGeom prst="line">
            <a:avLst/>
          </a:prstGeom>
          <a:noFill/>
          <a:ln w="38100">
            <a:solidFill>
              <a:schemeClr val="tx1"/>
            </a:solidFill>
            <a:round/>
            <a:headEnd/>
            <a:tailEnd/>
          </a:ln>
        </p:spPr>
        <p:txBody>
          <a:bodyPr wrap="none" anchor="ctr"/>
          <a:lstStyle/>
          <a:p>
            <a:endParaRPr lang="en-US"/>
          </a:p>
        </p:txBody>
      </p:sp>
      <p:sp>
        <p:nvSpPr>
          <p:cNvPr id="47111" name="Line 17"/>
          <p:cNvSpPr>
            <a:spLocks noChangeShapeType="1"/>
          </p:cNvSpPr>
          <p:nvPr/>
        </p:nvSpPr>
        <p:spPr bwMode="auto">
          <a:xfrm rot="3515995">
            <a:off x="3774282" y="3429794"/>
            <a:ext cx="228600" cy="1587"/>
          </a:xfrm>
          <a:prstGeom prst="line">
            <a:avLst/>
          </a:prstGeom>
          <a:noFill/>
          <a:ln w="38100">
            <a:solidFill>
              <a:schemeClr val="tx1"/>
            </a:solidFill>
            <a:round/>
            <a:headEnd/>
            <a:tailEnd/>
          </a:ln>
        </p:spPr>
        <p:txBody>
          <a:bodyPr wrap="none" anchor="ctr"/>
          <a:lstStyle/>
          <a:p>
            <a:endParaRPr lang="en-US"/>
          </a:p>
        </p:txBody>
      </p:sp>
      <p:sp>
        <p:nvSpPr>
          <p:cNvPr id="47112" name="Line 18"/>
          <p:cNvSpPr>
            <a:spLocks noChangeShapeType="1"/>
          </p:cNvSpPr>
          <p:nvPr/>
        </p:nvSpPr>
        <p:spPr bwMode="auto">
          <a:xfrm rot="-1849660">
            <a:off x="3200400" y="5183188"/>
            <a:ext cx="228600" cy="1587"/>
          </a:xfrm>
          <a:prstGeom prst="line">
            <a:avLst/>
          </a:prstGeom>
          <a:noFill/>
          <a:ln w="38100">
            <a:solidFill>
              <a:schemeClr val="tx1"/>
            </a:solidFill>
            <a:round/>
            <a:headEnd/>
            <a:tailEnd/>
          </a:ln>
        </p:spPr>
        <p:txBody>
          <a:bodyPr wrap="none" anchor="ctr"/>
          <a:lstStyle/>
          <a:p>
            <a:endParaRPr lang="en-US"/>
          </a:p>
        </p:txBody>
      </p:sp>
      <p:sp>
        <p:nvSpPr>
          <p:cNvPr id="47113" name="Line 19"/>
          <p:cNvSpPr>
            <a:spLocks noChangeShapeType="1"/>
          </p:cNvSpPr>
          <p:nvPr/>
        </p:nvSpPr>
        <p:spPr bwMode="auto">
          <a:xfrm rot="-3513062">
            <a:off x="3707607" y="5676106"/>
            <a:ext cx="228600" cy="1587"/>
          </a:xfrm>
          <a:prstGeom prst="line">
            <a:avLst/>
          </a:prstGeom>
          <a:noFill/>
          <a:ln w="38100">
            <a:solidFill>
              <a:schemeClr val="tx1"/>
            </a:solidFill>
            <a:round/>
            <a:headEnd/>
            <a:tailEnd/>
          </a:ln>
        </p:spPr>
        <p:txBody>
          <a:bodyPr wrap="none" anchor="ctr"/>
          <a:lstStyle/>
          <a:p>
            <a:endParaRPr lang="en-US"/>
          </a:p>
        </p:txBody>
      </p:sp>
      <p:sp>
        <p:nvSpPr>
          <p:cNvPr id="47114" name="Line 20"/>
          <p:cNvSpPr>
            <a:spLocks noChangeShapeType="1"/>
          </p:cNvSpPr>
          <p:nvPr/>
        </p:nvSpPr>
        <p:spPr bwMode="auto">
          <a:xfrm rot="385724">
            <a:off x="3114675" y="4410075"/>
            <a:ext cx="161925" cy="1588"/>
          </a:xfrm>
          <a:prstGeom prst="line">
            <a:avLst/>
          </a:prstGeom>
          <a:noFill/>
          <a:ln w="19050">
            <a:solidFill>
              <a:schemeClr val="tx1"/>
            </a:solidFill>
            <a:round/>
            <a:headEnd/>
            <a:tailEnd/>
          </a:ln>
        </p:spPr>
        <p:txBody>
          <a:bodyPr wrap="none" anchor="ctr"/>
          <a:lstStyle/>
          <a:p>
            <a:endParaRPr lang="en-US"/>
          </a:p>
        </p:txBody>
      </p:sp>
      <p:sp>
        <p:nvSpPr>
          <p:cNvPr id="47115" name="Line 22"/>
          <p:cNvSpPr>
            <a:spLocks noChangeShapeType="1"/>
          </p:cNvSpPr>
          <p:nvPr/>
        </p:nvSpPr>
        <p:spPr bwMode="auto">
          <a:xfrm rot="-455636">
            <a:off x="3114675" y="4710113"/>
            <a:ext cx="152400" cy="1587"/>
          </a:xfrm>
          <a:prstGeom prst="line">
            <a:avLst/>
          </a:prstGeom>
          <a:noFill/>
          <a:ln w="19050">
            <a:solidFill>
              <a:schemeClr val="tx1"/>
            </a:solidFill>
            <a:round/>
            <a:headEnd/>
            <a:tailEnd/>
          </a:ln>
        </p:spPr>
        <p:txBody>
          <a:bodyPr wrap="none" anchor="ctr"/>
          <a:lstStyle/>
          <a:p>
            <a:endParaRPr lang="en-US"/>
          </a:p>
        </p:txBody>
      </p:sp>
      <p:sp>
        <p:nvSpPr>
          <p:cNvPr id="47116" name="Line 23"/>
          <p:cNvSpPr>
            <a:spLocks noChangeShapeType="1"/>
          </p:cNvSpPr>
          <p:nvPr/>
        </p:nvSpPr>
        <p:spPr bwMode="auto">
          <a:xfrm rot="772500">
            <a:off x="3160713" y="4256088"/>
            <a:ext cx="149225" cy="1587"/>
          </a:xfrm>
          <a:prstGeom prst="line">
            <a:avLst/>
          </a:prstGeom>
          <a:noFill/>
          <a:ln w="19050">
            <a:solidFill>
              <a:schemeClr val="tx1"/>
            </a:solidFill>
            <a:round/>
            <a:headEnd/>
            <a:tailEnd/>
          </a:ln>
        </p:spPr>
        <p:txBody>
          <a:bodyPr wrap="none" anchor="ctr"/>
          <a:lstStyle/>
          <a:p>
            <a:endParaRPr lang="en-US"/>
          </a:p>
        </p:txBody>
      </p:sp>
      <p:sp>
        <p:nvSpPr>
          <p:cNvPr id="47117" name="Line 24"/>
          <p:cNvSpPr>
            <a:spLocks noChangeShapeType="1"/>
          </p:cNvSpPr>
          <p:nvPr/>
        </p:nvSpPr>
        <p:spPr bwMode="auto">
          <a:xfrm rot="2078244">
            <a:off x="3408363" y="3757613"/>
            <a:ext cx="163512" cy="1587"/>
          </a:xfrm>
          <a:prstGeom prst="line">
            <a:avLst/>
          </a:prstGeom>
          <a:noFill/>
          <a:ln w="19050">
            <a:solidFill>
              <a:schemeClr val="tx1"/>
            </a:solidFill>
            <a:round/>
            <a:headEnd/>
            <a:tailEnd/>
          </a:ln>
        </p:spPr>
        <p:txBody>
          <a:bodyPr wrap="none" anchor="ctr"/>
          <a:lstStyle/>
          <a:p>
            <a:endParaRPr lang="en-US"/>
          </a:p>
        </p:txBody>
      </p:sp>
      <p:sp>
        <p:nvSpPr>
          <p:cNvPr id="47118" name="Line 25"/>
          <p:cNvSpPr>
            <a:spLocks noChangeShapeType="1"/>
          </p:cNvSpPr>
          <p:nvPr/>
        </p:nvSpPr>
        <p:spPr bwMode="auto">
          <a:xfrm rot="1075675">
            <a:off x="3209925" y="4086225"/>
            <a:ext cx="165100" cy="0"/>
          </a:xfrm>
          <a:prstGeom prst="line">
            <a:avLst/>
          </a:prstGeom>
          <a:noFill/>
          <a:ln w="19050">
            <a:solidFill>
              <a:schemeClr val="tx1"/>
            </a:solidFill>
            <a:round/>
            <a:headEnd/>
            <a:tailEnd/>
          </a:ln>
        </p:spPr>
        <p:txBody>
          <a:bodyPr wrap="none" anchor="ctr"/>
          <a:lstStyle/>
          <a:p>
            <a:endParaRPr lang="en-US"/>
          </a:p>
        </p:txBody>
      </p:sp>
      <p:sp>
        <p:nvSpPr>
          <p:cNvPr id="47119" name="Line 26"/>
          <p:cNvSpPr>
            <a:spLocks noChangeShapeType="1"/>
          </p:cNvSpPr>
          <p:nvPr/>
        </p:nvSpPr>
        <p:spPr bwMode="auto">
          <a:xfrm rot="1671194">
            <a:off x="3276600" y="3963988"/>
            <a:ext cx="152400" cy="1587"/>
          </a:xfrm>
          <a:prstGeom prst="line">
            <a:avLst/>
          </a:prstGeom>
          <a:noFill/>
          <a:ln w="19050">
            <a:solidFill>
              <a:schemeClr val="tx1"/>
            </a:solidFill>
            <a:round/>
            <a:headEnd/>
            <a:tailEnd/>
          </a:ln>
        </p:spPr>
        <p:txBody>
          <a:bodyPr wrap="none" anchor="ctr"/>
          <a:lstStyle/>
          <a:p>
            <a:endParaRPr lang="en-US"/>
          </a:p>
        </p:txBody>
      </p:sp>
      <p:sp>
        <p:nvSpPr>
          <p:cNvPr id="47120" name="Line 27"/>
          <p:cNvSpPr>
            <a:spLocks noChangeShapeType="1"/>
          </p:cNvSpPr>
          <p:nvPr/>
        </p:nvSpPr>
        <p:spPr bwMode="auto">
          <a:xfrm rot="-1063394">
            <a:off x="3162300" y="4938713"/>
            <a:ext cx="149225" cy="0"/>
          </a:xfrm>
          <a:prstGeom prst="line">
            <a:avLst/>
          </a:prstGeom>
          <a:noFill/>
          <a:ln w="19050">
            <a:solidFill>
              <a:schemeClr val="tx1"/>
            </a:solidFill>
            <a:round/>
            <a:headEnd/>
            <a:tailEnd/>
          </a:ln>
        </p:spPr>
        <p:txBody>
          <a:bodyPr wrap="none" anchor="ctr"/>
          <a:lstStyle/>
          <a:p>
            <a:endParaRPr lang="en-US"/>
          </a:p>
        </p:txBody>
      </p:sp>
      <p:sp>
        <p:nvSpPr>
          <p:cNvPr id="47121" name="Line 28"/>
          <p:cNvSpPr>
            <a:spLocks noChangeShapeType="1"/>
          </p:cNvSpPr>
          <p:nvPr/>
        </p:nvSpPr>
        <p:spPr bwMode="auto">
          <a:xfrm rot="-1563810">
            <a:off x="3194050" y="5067300"/>
            <a:ext cx="163513" cy="0"/>
          </a:xfrm>
          <a:prstGeom prst="line">
            <a:avLst/>
          </a:prstGeom>
          <a:noFill/>
          <a:ln w="19050">
            <a:solidFill>
              <a:schemeClr val="tx1"/>
            </a:solidFill>
            <a:round/>
            <a:headEnd/>
            <a:tailEnd/>
          </a:ln>
        </p:spPr>
        <p:txBody>
          <a:bodyPr wrap="none" anchor="ctr"/>
          <a:lstStyle/>
          <a:p>
            <a:endParaRPr lang="en-US"/>
          </a:p>
        </p:txBody>
      </p:sp>
      <p:sp>
        <p:nvSpPr>
          <p:cNvPr id="47122" name="Line 29"/>
          <p:cNvSpPr>
            <a:spLocks noChangeShapeType="1"/>
          </p:cNvSpPr>
          <p:nvPr/>
        </p:nvSpPr>
        <p:spPr bwMode="auto">
          <a:xfrm rot="-2327062">
            <a:off x="3344863" y="5295900"/>
            <a:ext cx="152400" cy="0"/>
          </a:xfrm>
          <a:prstGeom prst="line">
            <a:avLst/>
          </a:prstGeom>
          <a:noFill/>
          <a:ln w="19050">
            <a:solidFill>
              <a:schemeClr val="tx1"/>
            </a:solidFill>
            <a:round/>
            <a:headEnd/>
            <a:tailEnd/>
          </a:ln>
        </p:spPr>
        <p:txBody>
          <a:bodyPr wrap="none" anchor="ctr"/>
          <a:lstStyle/>
          <a:p>
            <a:endParaRPr lang="en-US"/>
          </a:p>
        </p:txBody>
      </p:sp>
      <p:sp>
        <p:nvSpPr>
          <p:cNvPr id="47123" name="Line 30"/>
          <p:cNvSpPr>
            <a:spLocks noChangeShapeType="1"/>
          </p:cNvSpPr>
          <p:nvPr/>
        </p:nvSpPr>
        <p:spPr bwMode="auto">
          <a:xfrm rot="2700000">
            <a:off x="3490912" y="3678238"/>
            <a:ext cx="161925" cy="0"/>
          </a:xfrm>
          <a:prstGeom prst="line">
            <a:avLst/>
          </a:prstGeom>
          <a:noFill/>
          <a:ln w="19050">
            <a:solidFill>
              <a:schemeClr val="tx1"/>
            </a:solidFill>
            <a:round/>
            <a:headEnd/>
            <a:tailEnd/>
          </a:ln>
        </p:spPr>
        <p:txBody>
          <a:bodyPr wrap="none" anchor="ctr"/>
          <a:lstStyle/>
          <a:p>
            <a:endParaRPr lang="en-US"/>
          </a:p>
        </p:txBody>
      </p:sp>
      <p:sp>
        <p:nvSpPr>
          <p:cNvPr id="47124" name="Line 31"/>
          <p:cNvSpPr>
            <a:spLocks noChangeShapeType="1"/>
          </p:cNvSpPr>
          <p:nvPr/>
        </p:nvSpPr>
        <p:spPr bwMode="auto">
          <a:xfrm rot="3323595">
            <a:off x="3687763" y="3529013"/>
            <a:ext cx="147637" cy="1587"/>
          </a:xfrm>
          <a:prstGeom prst="line">
            <a:avLst/>
          </a:prstGeom>
          <a:noFill/>
          <a:ln w="19050">
            <a:solidFill>
              <a:schemeClr val="tx1"/>
            </a:solidFill>
            <a:round/>
            <a:headEnd/>
            <a:tailEnd/>
          </a:ln>
        </p:spPr>
        <p:txBody>
          <a:bodyPr wrap="none" anchor="ctr"/>
          <a:lstStyle/>
          <a:p>
            <a:endParaRPr lang="en-US"/>
          </a:p>
        </p:txBody>
      </p:sp>
      <p:sp>
        <p:nvSpPr>
          <p:cNvPr id="47125" name="Line 32"/>
          <p:cNvSpPr>
            <a:spLocks noChangeShapeType="1"/>
          </p:cNvSpPr>
          <p:nvPr/>
        </p:nvSpPr>
        <p:spPr bwMode="auto">
          <a:xfrm rot="-768879">
            <a:off x="3136900" y="4814888"/>
            <a:ext cx="152400" cy="1587"/>
          </a:xfrm>
          <a:prstGeom prst="line">
            <a:avLst/>
          </a:prstGeom>
          <a:noFill/>
          <a:ln w="19050">
            <a:solidFill>
              <a:schemeClr val="tx1"/>
            </a:solidFill>
            <a:round/>
            <a:headEnd/>
            <a:tailEnd/>
          </a:ln>
        </p:spPr>
        <p:txBody>
          <a:bodyPr wrap="none" anchor="ctr"/>
          <a:lstStyle/>
          <a:p>
            <a:endParaRPr lang="en-US"/>
          </a:p>
        </p:txBody>
      </p:sp>
      <p:sp>
        <p:nvSpPr>
          <p:cNvPr id="47126" name="Line 33"/>
          <p:cNvSpPr>
            <a:spLocks noChangeShapeType="1"/>
          </p:cNvSpPr>
          <p:nvPr/>
        </p:nvSpPr>
        <p:spPr bwMode="auto">
          <a:xfrm rot="3037981">
            <a:off x="3580606" y="3607594"/>
            <a:ext cx="153988" cy="0"/>
          </a:xfrm>
          <a:prstGeom prst="line">
            <a:avLst/>
          </a:prstGeom>
          <a:noFill/>
          <a:ln w="19050">
            <a:solidFill>
              <a:schemeClr val="tx1"/>
            </a:solidFill>
            <a:round/>
            <a:headEnd/>
            <a:tailEnd/>
          </a:ln>
        </p:spPr>
        <p:txBody>
          <a:bodyPr wrap="none" anchor="ctr"/>
          <a:lstStyle/>
          <a:p>
            <a:endParaRPr lang="en-US"/>
          </a:p>
        </p:txBody>
      </p:sp>
      <p:sp>
        <p:nvSpPr>
          <p:cNvPr id="47127" name="Line 34"/>
          <p:cNvSpPr>
            <a:spLocks noChangeShapeType="1"/>
          </p:cNvSpPr>
          <p:nvPr/>
        </p:nvSpPr>
        <p:spPr bwMode="auto">
          <a:xfrm rot="-2529954">
            <a:off x="3435350" y="5408613"/>
            <a:ext cx="139700" cy="1587"/>
          </a:xfrm>
          <a:prstGeom prst="line">
            <a:avLst/>
          </a:prstGeom>
          <a:noFill/>
          <a:ln w="19050">
            <a:solidFill>
              <a:schemeClr val="tx1"/>
            </a:solidFill>
            <a:round/>
            <a:headEnd/>
            <a:tailEnd/>
          </a:ln>
        </p:spPr>
        <p:txBody>
          <a:bodyPr wrap="none" anchor="ctr"/>
          <a:lstStyle/>
          <a:p>
            <a:endParaRPr lang="en-US"/>
          </a:p>
        </p:txBody>
      </p:sp>
      <p:sp>
        <p:nvSpPr>
          <p:cNvPr id="47128" name="Line 35"/>
          <p:cNvSpPr>
            <a:spLocks noChangeShapeType="1"/>
          </p:cNvSpPr>
          <p:nvPr/>
        </p:nvSpPr>
        <p:spPr bwMode="auto">
          <a:xfrm rot="-3189564">
            <a:off x="3521869" y="5495132"/>
            <a:ext cx="152400" cy="11112"/>
          </a:xfrm>
          <a:prstGeom prst="line">
            <a:avLst/>
          </a:prstGeom>
          <a:noFill/>
          <a:ln w="19050">
            <a:solidFill>
              <a:schemeClr val="tx1"/>
            </a:solidFill>
            <a:round/>
            <a:headEnd/>
            <a:tailEnd/>
          </a:ln>
        </p:spPr>
        <p:txBody>
          <a:bodyPr wrap="none" anchor="ctr"/>
          <a:lstStyle/>
          <a:p>
            <a:endParaRPr lang="en-US"/>
          </a:p>
        </p:txBody>
      </p:sp>
      <p:sp>
        <p:nvSpPr>
          <p:cNvPr id="47129" name="Line 36"/>
          <p:cNvSpPr>
            <a:spLocks noChangeShapeType="1"/>
          </p:cNvSpPr>
          <p:nvPr/>
        </p:nvSpPr>
        <p:spPr bwMode="auto">
          <a:xfrm rot="-3358370">
            <a:off x="3644106" y="5574507"/>
            <a:ext cx="136525" cy="4762"/>
          </a:xfrm>
          <a:prstGeom prst="line">
            <a:avLst/>
          </a:prstGeom>
          <a:noFill/>
          <a:ln w="19050">
            <a:solidFill>
              <a:schemeClr val="tx1"/>
            </a:solidFill>
            <a:round/>
            <a:headEnd/>
            <a:tailEnd/>
          </a:ln>
        </p:spPr>
        <p:txBody>
          <a:bodyPr wrap="none" anchor="ctr"/>
          <a:lstStyle/>
          <a:p>
            <a:endParaRPr lang="en-US"/>
          </a:p>
        </p:txBody>
      </p:sp>
      <p:sp>
        <p:nvSpPr>
          <p:cNvPr id="47130" name="Line 37"/>
          <p:cNvSpPr>
            <a:spLocks noChangeShapeType="1"/>
          </p:cNvSpPr>
          <p:nvPr/>
        </p:nvSpPr>
        <p:spPr bwMode="auto">
          <a:xfrm rot="-3382354">
            <a:off x="5050632" y="3455194"/>
            <a:ext cx="228600" cy="1587"/>
          </a:xfrm>
          <a:prstGeom prst="line">
            <a:avLst/>
          </a:prstGeom>
          <a:noFill/>
          <a:ln w="38100">
            <a:solidFill>
              <a:schemeClr val="tx1"/>
            </a:solidFill>
            <a:round/>
            <a:headEnd/>
            <a:tailEnd/>
          </a:ln>
        </p:spPr>
        <p:txBody>
          <a:bodyPr wrap="none" anchor="ctr"/>
          <a:lstStyle/>
          <a:p>
            <a:endParaRPr lang="en-US"/>
          </a:p>
        </p:txBody>
      </p:sp>
      <p:sp>
        <p:nvSpPr>
          <p:cNvPr id="47131" name="Line 38"/>
          <p:cNvSpPr>
            <a:spLocks noChangeShapeType="1"/>
          </p:cNvSpPr>
          <p:nvPr/>
        </p:nvSpPr>
        <p:spPr bwMode="auto">
          <a:xfrm rot="-489117">
            <a:off x="5584825" y="4435475"/>
            <a:ext cx="228600" cy="1588"/>
          </a:xfrm>
          <a:prstGeom prst="line">
            <a:avLst/>
          </a:prstGeom>
          <a:noFill/>
          <a:ln w="38100">
            <a:solidFill>
              <a:schemeClr val="tx1"/>
            </a:solidFill>
            <a:round/>
            <a:headEnd/>
            <a:tailEnd/>
          </a:ln>
        </p:spPr>
        <p:txBody>
          <a:bodyPr wrap="none" anchor="ctr"/>
          <a:lstStyle/>
          <a:p>
            <a:endParaRPr lang="en-US"/>
          </a:p>
        </p:txBody>
      </p:sp>
      <p:sp>
        <p:nvSpPr>
          <p:cNvPr id="47132" name="Line 39"/>
          <p:cNvSpPr>
            <a:spLocks noChangeShapeType="1"/>
          </p:cNvSpPr>
          <p:nvPr/>
        </p:nvSpPr>
        <p:spPr bwMode="auto">
          <a:xfrm rot="228435">
            <a:off x="5584825" y="4684713"/>
            <a:ext cx="228600" cy="1587"/>
          </a:xfrm>
          <a:prstGeom prst="line">
            <a:avLst/>
          </a:prstGeom>
          <a:noFill/>
          <a:ln w="38100">
            <a:solidFill>
              <a:schemeClr val="tx1"/>
            </a:solidFill>
            <a:round/>
            <a:headEnd/>
            <a:tailEnd/>
          </a:ln>
        </p:spPr>
        <p:txBody>
          <a:bodyPr wrap="none" anchor="ctr"/>
          <a:lstStyle/>
          <a:p>
            <a:endParaRPr lang="en-US"/>
          </a:p>
        </p:txBody>
      </p:sp>
      <p:sp>
        <p:nvSpPr>
          <p:cNvPr id="47133" name="Line 40"/>
          <p:cNvSpPr>
            <a:spLocks noChangeShapeType="1"/>
          </p:cNvSpPr>
          <p:nvPr/>
        </p:nvSpPr>
        <p:spPr bwMode="auto">
          <a:xfrm rot="3361410">
            <a:off x="5052219" y="5622131"/>
            <a:ext cx="228600" cy="1588"/>
          </a:xfrm>
          <a:prstGeom prst="line">
            <a:avLst/>
          </a:prstGeom>
          <a:noFill/>
          <a:ln w="38100">
            <a:solidFill>
              <a:schemeClr val="tx1"/>
            </a:solidFill>
            <a:round/>
            <a:headEnd/>
            <a:tailEnd/>
          </a:ln>
        </p:spPr>
        <p:txBody>
          <a:bodyPr wrap="none" anchor="ctr"/>
          <a:lstStyle/>
          <a:p>
            <a:endParaRPr lang="en-US"/>
          </a:p>
        </p:txBody>
      </p:sp>
      <p:sp>
        <p:nvSpPr>
          <p:cNvPr id="47134" name="AutoShape 41"/>
          <p:cNvSpPr>
            <a:spLocks noChangeArrowheads="1"/>
          </p:cNvSpPr>
          <p:nvPr/>
        </p:nvSpPr>
        <p:spPr bwMode="auto">
          <a:xfrm rot="10800000">
            <a:off x="3289300" y="4519613"/>
            <a:ext cx="1295400" cy="103187"/>
          </a:xfrm>
          <a:prstGeom prst="homePlate">
            <a:avLst>
              <a:gd name="adj" fmla="val 161108"/>
            </a:avLst>
          </a:prstGeom>
          <a:solidFill>
            <a:schemeClr val="tx2"/>
          </a:solidFill>
          <a:ln w="9525">
            <a:solidFill>
              <a:schemeClr val="tx1"/>
            </a:solidFill>
            <a:miter lim="800000"/>
            <a:headEnd/>
            <a:tailEnd/>
          </a:ln>
        </p:spPr>
        <p:txBody>
          <a:bodyPr wrap="none" anchor="ctr"/>
          <a:lstStyle/>
          <a:p>
            <a:endParaRPr lang="en-US"/>
          </a:p>
        </p:txBody>
      </p:sp>
      <p:sp>
        <p:nvSpPr>
          <p:cNvPr id="47135" name="Text Box 42"/>
          <p:cNvSpPr txBox="1">
            <a:spLocks noChangeArrowheads="1"/>
          </p:cNvSpPr>
          <p:nvPr/>
        </p:nvSpPr>
        <p:spPr bwMode="auto">
          <a:xfrm>
            <a:off x="3571875" y="4089400"/>
            <a:ext cx="1824038" cy="274638"/>
          </a:xfrm>
          <a:prstGeom prst="rect">
            <a:avLst/>
          </a:prstGeom>
          <a:noFill/>
          <a:ln w="9525">
            <a:noFill/>
            <a:miter lim="800000"/>
            <a:headEnd/>
            <a:tailEnd/>
          </a:ln>
        </p:spPr>
        <p:txBody>
          <a:bodyPr>
            <a:spAutoFit/>
          </a:bodyPr>
          <a:lstStyle/>
          <a:p>
            <a:pPr>
              <a:spcBef>
                <a:spcPct val="50000"/>
              </a:spcBef>
            </a:pPr>
            <a:r>
              <a:rPr lang="en-US" sz="1200" b="1"/>
              <a:t>VERTICAL  SPEED</a:t>
            </a:r>
          </a:p>
        </p:txBody>
      </p:sp>
      <p:sp>
        <p:nvSpPr>
          <p:cNvPr id="47136" name="Text Box 43"/>
          <p:cNvSpPr txBox="1">
            <a:spLocks noChangeArrowheads="1"/>
          </p:cNvSpPr>
          <p:nvPr/>
        </p:nvSpPr>
        <p:spPr bwMode="auto">
          <a:xfrm>
            <a:off x="3571875" y="4711700"/>
            <a:ext cx="1824038" cy="274638"/>
          </a:xfrm>
          <a:prstGeom prst="rect">
            <a:avLst/>
          </a:prstGeom>
          <a:noFill/>
          <a:ln w="9525">
            <a:noFill/>
            <a:miter lim="800000"/>
            <a:headEnd/>
            <a:tailEnd/>
          </a:ln>
        </p:spPr>
        <p:txBody>
          <a:bodyPr>
            <a:spAutoFit/>
          </a:bodyPr>
          <a:lstStyle/>
          <a:p>
            <a:pPr>
              <a:spcBef>
                <a:spcPct val="50000"/>
              </a:spcBef>
            </a:pPr>
            <a:r>
              <a:rPr lang="en-US" sz="1200"/>
              <a:t>100 FEET PER MINUTE</a:t>
            </a:r>
          </a:p>
        </p:txBody>
      </p:sp>
      <p:sp>
        <p:nvSpPr>
          <p:cNvPr id="47137" name="Text Box 44"/>
          <p:cNvSpPr txBox="1">
            <a:spLocks noChangeArrowheads="1"/>
          </p:cNvSpPr>
          <p:nvPr/>
        </p:nvSpPr>
        <p:spPr bwMode="auto">
          <a:xfrm>
            <a:off x="2667000" y="4311650"/>
            <a:ext cx="381000" cy="519113"/>
          </a:xfrm>
          <a:prstGeom prst="rect">
            <a:avLst/>
          </a:prstGeom>
          <a:noFill/>
          <a:ln w="9525">
            <a:noFill/>
            <a:miter lim="800000"/>
            <a:headEnd/>
            <a:tailEnd/>
          </a:ln>
        </p:spPr>
        <p:txBody>
          <a:bodyPr>
            <a:spAutoFit/>
          </a:bodyPr>
          <a:lstStyle/>
          <a:p>
            <a:pPr>
              <a:spcBef>
                <a:spcPct val="50000"/>
              </a:spcBef>
            </a:pPr>
            <a:r>
              <a:rPr lang="en-US" sz="2800" b="1"/>
              <a:t>0</a:t>
            </a:r>
          </a:p>
        </p:txBody>
      </p:sp>
      <p:sp>
        <p:nvSpPr>
          <p:cNvPr id="47138" name="Text Box 45"/>
          <p:cNvSpPr txBox="1">
            <a:spLocks noChangeArrowheads="1"/>
          </p:cNvSpPr>
          <p:nvPr/>
        </p:nvSpPr>
        <p:spPr bwMode="auto">
          <a:xfrm>
            <a:off x="3429000" y="2911475"/>
            <a:ext cx="666750" cy="519113"/>
          </a:xfrm>
          <a:prstGeom prst="rect">
            <a:avLst/>
          </a:prstGeom>
          <a:noFill/>
          <a:ln w="9525">
            <a:noFill/>
            <a:miter lim="800000"/>
            <a:headEnd/>
            <a:tailEnd/>
          </a:ln>
        </p:spPr>
        <p:txBody>
          <a:bodyPr>
            <a:spAutoFit/>
          </a:bodyPr>
          <a:lstStyle/>
          <a:p>
            <a:pPr>
              <a:spcBef>
                <a:spcPct val="50000"/>
              </a:spcBef>
            </a:pPr>
            <a:r>
              <a:rPr lang="en-US" sz="2800" b="1"/>
              <a:t>10</a:t>
            </a:r>
          </a:p>
        </p:txBody>
      </p:sp>
      <p:sp>
        <p:nvSpPr>
          <p:cNvPr id="47139" name="Text Box 46"/>
          <p:cNvSpPr txBox="1">
            <a:spLocks noChangeArrowheads="1"/>
          </p:cNvSpPr>
          <p:nvPr/>
        </p:nvSpPr>
        <p:spPr bwMode="auto">
          <a:xfrm>
            <a:off x="2946400" y="3455988"/>
            <a:ext cx="381000" cy="519112"/>
          </a:xfrm>
          <a:prstGeom prst="rect">
            <a:avLst/>
          </a:prstGeom>
          <a:noFill/>
          <a:ln w="9525">
            <a:noFill/>
            <a:miter lim="800000"/>
            <a:headEnd/>
            <a:tailEnd/>
          </a:ln>
        </p:spPr>
        <p:txBody>
          <a:bodyPr>
            <a:spAutoFit/>
          </a:bodyPr>
          <a:lstStyle/>
          <a:p>
            <a:pPr>
              <a:spcBef>
                <a:spcPct val="50000"/>
              </a:spcBef>
            </a:pPr>
            <a:r>
              <a:rPr lang="en-US" sz="2800" b="1"/>
              <a:t>5</a:t>
            </a:r>
          </a:p>
        </p:txBody>
      </p:sp>
      <p:sp>
        <p:nvSpPr>
          <p:cNvPr id="47140" name="Text Box 47"/>
          <p:cNvSpPr txBox="1">
            <a:spLocks noChangeArrowheads="1"/>
          </p:cNvSpPr>
          <p:nvPr/>
        </p:nvSpPr>
        <p:spPr bwMode="auto">
          <a:xfrm>
            <a:off x="2886075" y="5043488"/>
            <a:ext cx="381000" cy="519112"/>
          </a:xfrm>
          <a:prstGeom prst="rect">
            <a:avLst/>
          </a:prstGeom>
          <a:noFill/>
          <a:ln w="9525">
            <a:noFill/>
            <a:miter lim="800000"/>
            <a:headEnd/>
            <a:tailEnd/>
          </a:ln>
        </p:spPr>
        <p:txBody>
          <a:bodyPr>
            <a:spAutoFit/>
          </a:bodyPr>
          <a:lstStyle/>
          <a:p>
            <a:pPr>
              <a:spcBef>
                <a:spcPct val="50000"/>
              </a:spcBef>
            </a:pPr>
            <a:r>
              <a:rPr lang="en-US" sz="2800" b="1"/>
              <a:t>5</a:t>
            </a:r>
          </a:p>
        </p:txBody>
      </p:sp>
      <p:sp>
        <p:nvSpPr>
          <p:cNvPr id="47141" name="Text Box 48"/>
          <p:cNvSpPr txBox="1">
            <a:spLocks noChangeArrowheads="1"/>
          </p:cNvSpPr>
          <p:nvPr/>
        </p:nvSpPr>
        <p:spPr bwMode="auto">
          <a:xfrm>
            <a:off x="3309938" y="5645150"/>
            <a:ext cx="738187" cy="519113"/>
          </a:xfrm>
          <a:prstGeom prst="rect">
            <a:avLst/>
          </a:prstGeom>
          <a:noFill/>
          <a:ln w="9525">
            <a:noFill/>
            <a:miter lim="800000"/>
            <a:headEnd/>
            <a:tailEnd/>
          </a:ln>
        </p:spPr>
        <p:txBody>
          <a:bodyPr>
            <a:spAutoFit/>
          </a:bodyPr>
          <a:lstStyle/>
          <a:p>
            <a:pPr>
              <a:spcBef>
                <a:spcPct val="50000"/>
              </a:spcBef>
            </a:pPr>
            <a:r>
              <a:rPr lang="en-US" sz="2800" b="1"/>
              <a:t>10</a:t>
            </a:r>
          </a:p>
        </p:txBody>
      </p:sp>
      <p:sp>
        <p:nvSpPr>
          <p:cNvPr id="47142" name="Text Box 49"/>
          <p:cNvSpPr txBox="1">
            <a:spLocks noChangeArrowheads="1"/>
          </p:cNvSpPr>
          <p:nvPr/>
        </p:nvSpPr>
        <p:spPr bwMode="auto">
          <a:xfrm>
            <a:off x="4924425" y="5645150"/>
            <a:ext cx="738188" cy="519113"/>
          </a:xfrm>
          <a:prstGeom prst="rect">
            <a:avLst/>
          </a:prstGeom>
          <a:noFill/>
          <a:ln w="9525">
            <a:noFill/>
            <a:miter lim="800000"/>
            <a:headEnd/>
            <a:tailEnd/>
          </a:ln>
        </p:spPr>
        <p:txBody>
          <a:bodyPr>
            <a:spAutoFit/>
          </a:bodyPr>
          <a:lstStyle/>
          <a:p>
            <a:pPr>
              <a:spcBef>
                <a:spcPct val="50000"/>
              </a:spcBef>
            </a:pPr>
            <a:r>
              <a:rPr lang="en-US" sz="2800" b="1"/>
              <a:t>15</a:t>
            </a:r>
          </a:p>
        </p:txBody>
      </p:sp>
      <p:sp>
        <p:nvSpPr>
          <p:cNvPr id="47143" name="Text Box 50"/>
          <p:cNvSpPr txBox="1">
            <a:spLocks noChangeArrowheads="1"/>
          </p:cNvSpPr>
          <p:nvPr/>
        </p:nvSpPr>
        <p:spPr bwMode="auto">
          <a:xfrm>
            <a:off x="4846638" y="2936875"/>
            <a:ext cx="738187" cy="519113"/>
          </a:xfrm>
          <a:prstGeom prst="rect">
            <a:avLst/>
          </a:prstGeom>
          <a:noFill/>
          <a:ln w="9525">
            <a:noFill/>
            <a:miter lim="800000"/>
            <a:headEnd/>
            <a:tailEnd/>
          </a:ln>
        </p:spPr>
        <p:txBody>
          <a:bodyPr>
            <a:spAutoFit/>
          </a:bodyPr>
          <a:lstStyle/>
          <a:p>
            <a:pPr>
              <a:spcBef>
                <a:spcPct val="50000"/>
              </a:spcBef>
            </a:pPr>
            <a:r>
              <a:rPr lang="en-US" sz="2800" b="1"/>
              <a:t>15</a:t>
            </a:r>
          </a:p>
        </p:txBody>
      </p:sp>
      <p:sp>
        <p:nvSpPr>
          <p:cNvPr id="47144" name="Text Box 51"/>
          <p:cNvSpPr txBox="1">
            <a:spLocks noChangeArrowheads="1"/>
          </p:cNvSpPr>
          <p:nvPr/>
        </p:nvSpPr>
        <p:spPr bwMode="auto">
          <a:xfrm>
            <a:off x="5662613" y="4259263"/>
            <a:ext cx="738187" cy="519112"/>
          </a:xfrm>
          <a:prstGeom prst="rect">
            <a:avLst/>
          </a:prstGeom>
          <a:noFill/>
          <a:ln w="9525">
            <a:noFill/>
            <a:miter lim="800000"/>
            <a:headEnd/>
            <a:tailEnd/>
          </a:ln>
        </p:spPr>
        <p:txBody>
          <a:bodyPr>
            <a:spAutoFit/>
          </a:bodyPr>
          <a:lstStyle/>
          <a:p>
            <a:pPr>
              <a:spcBef>
                <a:spcPct val="50000"/>
              </a:spcBef>
            </a:pPr>
            <a:r>
              <a:rPr lang="en-US" sz="2800" b="1"/>
              <a:t>20</a:t>
            </a:r>
          </a:p>
        </p:txBody>
      </p:sp>
      <p:sp>
        <p:nvSpPr>
          <p:cNvPr id="41" name="TextBox 40"/>
          <p:cNvSpPr txBox="1"/>
          <p:nvPr/>
        </p:nvSpPr>
        <p:spPr>
          <a:xfrm>
            <a:off x="0" y="5774824"/>
            <a:ext cx="2209800" cy="461665"/>
          </a:xfrm>
          <a:prstGeom prst="rect">
            <a:avLst/>
          </a:prstGeom>
          <a:noFill/>
        </p:spPr>
        <p:txBody>
          <a:bodyPr wrap="square" rtlCol="0">
            <a:spAutoFit/>
          </a:bodyPr>
          <a:lstStyle/>
          <a:p>
            <a:r>
              <a:rPr lang="en-US" dirty="0" smtClean="0"/>
              <a:t>PHAK 8-7</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Vertical Speed Indicator</a:t>
            </a:r>
          </a:p>
        </p:txBody>
      </p:sp>
      <p:sp>
        <p:nvSpPr>
          <p:cNvPr id="48131" name="Rectangle 5"/>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FFFF00"/>
              </a:buClr>
              <a:buSzPct val="110000"/>
              <a:buFontTx/>
              <a:buChar char="•"/>
            </a:pPr>
            <a:r>
              <a:rPr lang="en-US" dirty="0"/>
              <a:t>Provides rate-of-climb and trend information</a:t>
            </a:r>
          </a:p>
          <a:p>
            <a:pPr marL="342900" indent="-342900" algn="l">
              <a:spcBef>
                <a:spcPct val="20000"/>
              </a:spcBef>
              <a:buClr>
                <a:srgbClr val="FFFF00"/>
              </a:buClr>
              <a:buSzPct val="110000"/>
              <a:buFontTx/>
              <a:buChar char="•"/>
            </a:pPr>
            <a:r>
              <a:rPr lang="en-US" dirty="0"/>
              <a:t>Can be erroneous during sudden or abrupt changes in aircraft control</a:t>
            </a:r>
          </a:p>
          <a:p>
            <a:pPr marL="342900" indent="-342900" algn="l">
              <a:spcBef>
                <a:spcPct val="20000"/>
              </a:spcBef>
              <a:buClr>
                <a:srgbClr val="FFFF00"/>
              </a:buClr>
              <a:buSzPct val="110000"/>
              <a:buFontTx/>
              <a:buChar char="•"/>
            </a:pPr>
            <a:r>
              <a:rPr lang="en-US" dirty="0"/>
              <a:t>Indication may lag due to its operation</a:t>
            </a:r>
          </a:p>
          <a:p>
            <a:pPr marL="342900" indent="-342900" algn="l">
              <a:spcBef>
                <a:spcPct val="20000"/>
              </a:spcBef>
              <a:buClr>
                <a:srgbClr val="FFFF00"/>
              </a:buClr>
              <a:buSzPct val="110000"/>
            </a:pPr>
            <a:endParaRPr lang="en-US" dirty="0"/>
          </a:p>
          <a:p>
            <a:pPr marL="342900" indent="-342900" algn="l">
              <a:spcBef>
                <a:spcPct val="20000"/>
              </a:spcBef>
              <a:buClr>
                <a:srgbClr val="FFFF00"/>
              </a:buClr>
              <a:buSzPct val="110000"/>
            </a:pPr>
            <a:r>
              <a:rPr lang="en-US" dirty="0">
                <a:solidFill>
                  <a:srgbClr val="FFFF00"/>
                </a:solidFill>
              </a:rPr>
              <a:t>How it works…</a:t>
            </a:r>
          </a:p>
          <a:p>
            <a:pPr marL="342900" indent="-342900" algn="l">
              <a:spcBef>
                <a:spcPct val="20000"/>
              </a:spcBef>
              <a:buClr>
                <a:srgbClr val="FFFF00"/>
              </a:buClr>
              <a:buSzPct val="110000"/>
              <a:buFontTx/>
              <a:buChar char="•"/>
            </a:pPr>
            <a:r>
              <a:rPr lang="en-US" dirty="0"/>
              <a:t>Operates from the static </a:t>
            </a:r>
            <a:r>
              <a:rPr lang="en-US" dirty="0" smtClean="0"/>
              <a:t>source</a:t>
            </a:r>
            <a:endParaRPr lang="en-US" dirty="0"/>
          </a:p>
          <a:p>
            <a:pPr marL="342900" indent="-342900" algn="l">
              <a:spcBef>
                <a:spcPct val="20000"/>
              </a:spcBef>
              <a:buClr>
                <a:srgbClr val="FFFF00"/>
              </a:buClr>
              <a:buSzPct val="110000"/>
              <a:buFontTx/>
              <a:buChar char="•"/>
            </a:pPr>
            <a:r>
              <a:rPr lang="en-US" dirty="0"/>
              <a:t>Instrument senses a differential in pressure through a calibrated leak</a:t>
            </a:r>
          </a:p>
          <a:p>
            <a:pPr marL="342900" indent="-342900" algn="l">
              <a:spcBef>
                <a:spcPct val="20000"/>
              </a:spcBef>
              <a:buClr>
                <a:srgbClr val="FFFF00"/>
              </a:buClr>
              <a:buSzPct val="110000"/>
              <a:buFontTx/>
              <a:buChar char="•"/>
            </a:pPr>
            <a:r>
              <a:rPr lang="en-US" dirty="0"/>
              <a:t>A diaphragm expands or contracts during a change in the static pressure causing movement of the mechanical linkage</a:t>
            </a:r>
          </a:p>
          <a:p>
            <a:pPr marL="342900" indent="-342900" algn="l">
              <a:spcBef>
                <a:spcPct val="20000"/>
              </a:spcBef>
              <a:buClr>
                <a:srgbClr val="FFFF00"/>
              </a:buClr>
              <a:buSzPct val="110000"/>
              <a:buFontTx/>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chemeClr val="accent2"/>
                </a:solidFill>
              </a:rPr>
              <a:t>Rigidity in Space</a:t>
            </a:r>
          </a:p>
        </p:txBody>
      </p:sp>
      <p:sp>
        <p:nvSpPr>
          <p:cNvPr id="7171" name="Rectangle 3"/>
          <p:cNvSpPr>
            <a:spLocks noGrp="1" noChangeArrowheads="1"/>
          </p:cNvSpPr>
          <p:nvPr>
            <p:ph type="body" idx="1"/>
          </p:nvPr>
        </p:nvSpPr>
        <p:spPr/>
        <p:txBody>
          <a:bodyPr/>
          <a:lstStyle/>
          <a:p>
            <a:pPr eaLnBrk="1" hangingPunct="1"/>
            <a:r>
              <a:rPr lang="en-US" sz="2800" smtClean="0"/>
              <a:t>Refers to the principle that a wheel with a heavily weighted rim spun rapidly tends to remain fixed in the plane in which it is spinning</a:t>
            </a:r>
          </a:p>
          <a:p>
            <a:pPr eaLnBrk="1" hangingPunct="1"/>
            <a:r>
              <a:rPr lang="en-US" sz="2800" smtClean="0"/>
              <a:t>If a gyroscope is mounted on a set of gimbals, the gyro is able to rotate freely in any plane.  The gyro will remain in the plane in which it is spinning regardless of any movement of the gimbals</a:t>
            </a:r>
          </a:p>
          <a:p>
            <a:pPr eaLnBrk="1" hangingPunct="1"/>
            <a:r>
              <a:rPr lang="en-US" sz="2800" smtClean="0"/>
              <a:t>A gyro tends to remain “rigid in space”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Vertical speed indicator.JPG"/>
          <p:cNvPicPr>
            <a:picLocks noChangeAspect="1"/>
          </p:cNvPicPr>
          <p:nvPr/>
        </p:nvPicPr>
        <p:blipFill>
          <a:blip r:embed="rId2"/>
          <a:srcRect/>
          <a:stretch>
            <a:fillRect/>
          </a:stretch>
        </p:blipFill>
        <p:spPr bwMode="auto">
          <a:xfrm>
            <a:off x="1905000" y="1844675"/>
            <a:ext cx="5715000" cy="5013325"/>
          </a:xfrm>
          <a:prstGeom prst="rect">
            <a:avLst/>
          </a:prstGeom>
          <a:noFill/>
          <a:ln w="9525">
            <a:noFill/>
            <a:miter lim="800000"/>
            <a:headEnd/>
            <a:tailEnd/>
          </a:ln>
        </p:spPr>
      </p:pic>
      <p:sp>
        <p:nvSpPr>
          <p:cNvPr id="49155" name="TextBox 2"/>
          <p:cNvSpPr txBox="1">
            <a:spLocks noChangeArrowheads="1"/>
          </p:cNvSpPr>
          <p:nvPr/>
        </p:nvSpPr>
        <p:spPr bwMode="auto">
          <a:xfrm>
            <a:off x="1600200" y="276225"/>
            <a:ext cx="6019800" cy="1323975"/>
          </a:xfrm>
          <a:prstGeom prst="rect">
            <a:avLst/>
          </a:prstGeom>
          <a:noFill/>
          <a:ln w="9525">
            <a:noFill/>
            <a:miter lim="800000"/>
            <a:headEnd/>
            <a:tailEnd/>
          </a:ln>
        </p:spPr>
        <p:txBody>
          <a:bodyPr>
            <a:spAutoFit/>
          </a:bodyPr>
          <a:lstStyle/>
          <a:p>
            <a:r>
              <a:rPr lang="en-US" sz="4000">
                <a:solidFill>
                  <a:srgbClr val="FFFF00"/>
                </a:solidFill>
              </a:rPr>
              <a:t>Vertical Speed Indicator (VSI)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5800" y="457200"/>
            <a:ext cx="7772400" cy="1295400"/>
          </a:xfrm>
          <a:prstGeom prst="rect">
            <a:avLst/>
          </a:prstGeom>
          <a:noFill/>
          <a:ln w="9525">
            <a:noFill/>
            <a:miter lim="800000"/>
            <a:headEnd/>
            <a:tailEnd/>
          </a:ln>
        </p:spPr>
        <p:txBody>
          <a:bodyPr anchor="ctr"/>
          <a:lstStyle/>
          <a:p>
            <a:r>
              <a:rPr lang="en-US" sz="4400">
                <a:solidFill>
                  <a:srgbClr val="FFFF00"/>
                </a:solidFill>
              </a:rPr>
              <a:t>Pitot-Static Instruments</a:t>
            </a:r>
          </a:p>
        </p:txBody>
      </p:sp>
      <p:sp>
        <p:nvSpPr>
          <p:cNvPr id="81923" name="Rectangle 3"/>
          <p:cNvSpPr>
            <a:spLocks noChangeArrowheads="1"/>
          </p:cNvSpPr>
          <p:nvPr/>
        </p:nvSpPr>
        <p:spPr bwMode="auto">
          <a:xfrm>
            <a:off x="685800" y="1752600"/>
            <a:ext cx="7772400" cy="4800600"/>
          </a:xfrm>
          <a:prstGeom prst="rect">
            <a:avLst/>
          </a:prstGeom>
          <a:noFill/>
          <a:ln w="9525">
            <a:noFill/>
            <a:miter lim="800000"/>
            <a:headEnd/>
            <a:tailEnd/>
          </a:ln>
        </p:spPr>
        <p:txBody>
          <a:bodyPr/>
          <a:lstStyle/>
          <a:p>
            <a:pPr marL="342900" indent="-342900" algn="l">
              <a:lnSpc>
                <a:spcPct val="90000"/>
              </a:lnSpc>
              <a:spcBef>
                <a:spcPct val="20000"/>
              </a:spcBef>
              <a:buClr>
                <a:srgbClr val="FFFF00"/>
              </a:buClr>
              <a:buSzPct val="110000"/>
            </a:pPr>
            <a:r>
              <a:rPr lang="en-US" sz="3200">
                <a:solidFill>
                  <a:srgbClr val="FFFF00"/>
                </a:solidFill>
              </a:rPr>
              <a:t>System Errors:</a:t>
            </a:r>
          </a:p>
          <a:p>
            <a:pPr marL="342900" indent="-342900" algn="l">
              <a:lnSpc>
                <a:spcPct val="90000"/>
              </a:lnSpc>
              <a:spcBef>
                <a:spcPct val="20000"/>
              </a:spcBef>
              <a:buClr>
                <a:srgbClr val="FFFF00"/>
              </a:buClr>
              <a:buSzPct val="110000"/>
              <a:buFontTx/>
              <a:buChar char="•"/>
            </a:pPr>
            <a:r>
              <a:rPr lang="en-US" sz="2800"/>
              <a:t>Usually very reliable</a:t>
            </a:r>
          </a:p>
          <a:p>
            <a:pPr marL="342900" indent="-342900" algn="l">
              <a:lnSpc>
                <a:spcPct val="90000"/>
              </a:lnSpc>
              <a:spcBef>
                <a:spcPct val="20000"/>
              </a:spcBef>
              <a:buClr>
                <a:srgbClr val="FFFF00"/>
              </a:buClr>
              <a:buSzPct val="110000"/>
              <a:buFontTx/>
              <a:buChar char="•"/>
            </a:pPr>
            <a:endParaRPr lang="en-US" sz="2800"/>
          </a:p>
          <a:p>
            <a:pPr marL="342900" indent="-342900" algn="l">
              <a:lnSpc>
                <a:spcPct val="90000"/>
              </a:lnSpc>
              <a:spcBef>
                <a:spcPct val="20000"/>
              </a:spcBef>
              <a:buClr>
                <a:srgbClr val="FFFF00"/>
              </a:buClr>
              <a:buSzPct val="110000"/>
              <a:buFontTx/>
              <a:buChar char="•"/>
            </a:pPr>
            <a:r>
              <a:rPr lang="en-US" sz="2800"/>
              <a:t>Blockage may be caused by ice, insects, dirt, etc</a:t>
            </a:r>
          </a:p>
          <a:p>
            <a:pPr marL="342900" indent="-342900" algn="l">
              <a:lnSpc>
                <a:spcPct val="90000"/>
              </a:lnSpc>
              <a:spcBef>
                <a:spcPct val="20000"/>
              </a:spcBef>
              <a:buClr>
                <a:srgbClr val="FFFF00"/>
              </a:buClr>
              <a:buSzPct val="110000"/>
              <a:buFontTx/>
              <a:buChar char="•"/>
            </a:pPr>
            <a:endParaRPr lang="en-US" sz="2800"/>
          </a:p>
          <a:p>
            <a:pPr marL="342900" indent="-342900" algn="l">
              <a:lnSpc>
                <a:spcPct val="90000"/>
              </a:lnSpc>
              <a:spcBef>
                <a:spcPct val="20000"/>
              </a:spcBef>
              <a:buClr>
                <a:srgbClr val="FFFF00"/>
              </a:buClr>
              <a:buSzPct val="110000"/>
              <a:buFontTx/>
              <a:buChar char="•"/>
            </a:pPr>
            <a:r>
              <a:rPr lang="en-US" sz="2800"/>
              <a:t>Always check pitot tube and static vents prior to flight</a:t>
            </a:r>
          </a:p>
          <a:p>
            <a:pPr marL="342900" indent="-342900" algn="l">
              <a:lnSpc>
                <a:spcPct val="90000"/>
              </a:lnSpc>
              <a:spcBef>
                <a:spcPct val="20000"/>
              </a:spcBef>
              <a:buClr>
                <a:srgbClr val="FFFF00"/>
              </a:buClr>
              <a:buSzPct val="110000"/>
              <a:buFontTx/>
              <a:buChar char="•"/>
            </a:pPr>
            <a:endParaRPr lang="en-US" sz="2800"/>
          </a:p>
          <a:p>
            <a:pPr marL="342900" indent="-342900" algn="l">
              <a:lnSpc>
                <a:spcPct val="90000"/>
              </a:lnSpc>
              <a:spcBef>
                <a:spcPct val="20000"/>
              </a:spcBef>
              <a:buClr>
                <a:srgbClr val="FFFF00"/>
              </a:buClr>
              <a:buSzPct val="110000"/>
              <a:buFontTx/>
              <a:buChar char="•"/>
            </a:pPr>
            <a:r>
              <a:rPr lang="en-US" sz="2800"/>
              <a:t>When operating in visible moisture, always use pitot heat (if equipped)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81923">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81923">
                                            <p:txEl>
                                              <p:pRg st="1" end="1"/>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81923">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81923">
                                            <p:txEl>
                                              <p:pRg st="5" end="5"/>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81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Pitot Blockage</a:t>
            </a:r>
          </a:p>
        </p:txBody>
      </p:sp>
      <p:sp>
        <p:nvSpPr>
          <p:cNvPr id="51203" name="Oval 4"/>
          <p:cNvSpPr>
            <a:spLocks noChangeArrowheads="1"/>
          </p:cNvSpPr>
          <p:nvPr/>
        </p:nvSpPr>
        <p:spPr bwMode="auto">
          <a:xfrm>
            <a:off x="20701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1204" name="Oval 5"/>
          <p:cNvSpPr>
            <a:spLocks noChangeArrowheads="1"/>
          </p:cNvSpPr>
          <p:nvPr/>
        </p:nvSpPr>
        <p:spPr bwMode="auto">
          <a:xfrm>
            <a:off x="40132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1205" name="Oval 6"/>
          <p:cNvSpPr>
            <a:spLocks noChangeArrowheads="1"/>
          </p:cNvSpPr>
          <p:nvPr/>
        </p:nvSpPr>
        <p:spPr bwMode="auto">
          <a:xfrm>
            <a:off x="5956300" y="2005013"/>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51206" name="Line 7"/>
          <p:cNvSpPr>
            <a:spLocks noChangeShapeType="1"/>
          </p:cNvSpPr>
          <p:nvPr/>
        </p:nvSpPr>
        <p:spPr bwMode="auto">
          <a:xfrm>
            <a:off x="2913063" y="3605213"/>
            <a:ext cx="0" cy="533400"/>
          </a:xfrm>
          <a:prstGeom prst="line">
            <a:avLst/>
          </a:prstGeom>
          <a:noFill/>
          <a:ln w="127000">
            <a:solidFill>
              <a:srgbClr val="6699FF"/>
            </a:solidFill>
            <a:round/>
            <a:headEnd/>
            <a:tailEnd/>
          </a:ln>
        </p:spPr>
        <p:txBody>
          <a:bodyPr wrap="none" anchor="ctr"/>
          <a:lstStyle/>
          <a:p>
            <a:endParaRPr lang="en-US"/>
          </a:p>
        </p:txBody>
      </p:sp>
      <p:sp>
        <p:nvSpPr>
          <p:cNvPr id="51207" name="Line 8"/>
          <p:cNvSpPr>
            <a:spLocks noChangeShapeType="1"/>
          </p:cNvSpPr>
          <p:nvPr/>
        </p:nvSpPr>
        <p:spPr bwMode="auto">
          <a:xfrm>
            <a:off x="6794500" y="3605213"/>
            <a:ext cx="0" cy="533400"/>
          </a:xfrm>
          <a:prstGeom prst="line">
            <a:avLst/>
          </a:prstGeom>
          <a:noFill/>
          <a:ln w="127000">
            <a:solidFill>
              <a:srgbClr val="6699FF"/>
            </a:solidFill>
            <a:round/>
            <a:headEnd/>
            <a:tailEnd/>
          </a:ln>
        </p:spPr>
        <p:txBody>
          <a:bodyPr wrap="none" anchor="ctr"/>
          <a:lstStyle/>
          <a:p>
            <a:endParaRPr lang="en-US"/>
          </a:p>
        </p:txBody>
      </p:sp>
      <p:sp>
        <p:nvSpPr>
          <p:cNvPr id="51208" name="Line 9"/>
          <p:cNvSpPr>
            <a:spLocks noChangeShapeType="1"/>
          </p:cNvSpPr>
          <p:nvPr/>
        </p:nvSpPr>
        <p:spPr bwMode="auto">
          <a:xfrm>
            <a:off x="4826000" y="3605213"/>
            <a:ext cx="0" cy="533400"/>
          </a:xfrm>
          <a:prstGeom prst="line">
            <a:avLst/>
          </a:prstGeom>
          <a:noFill/>
          <a:ln w="127000">
            <a:solidFill>
              <a:srgbClr val="6699FF"/>
            </a:solidFill>
            <a:round/>
            <a:headEnd/>
            <a:tailEnd/>
          </a:ln>
        </p:spPr>
        <p:txBody>
          <a:bodyPr wrap="none" anchor="ctr"/>
          <a:lstStyle/>
          <a:p>
            <a:endParaRPr lang="en-US"/>
          </a:p>
        </p:txBody>
      </p:sp>
      <p:cxnSp>
        <p:nvCxnSpPr>
          <p:cNvPr id="51209" name="AutoShape 10"/>
          <p:cNvCxnSpPr>
            <a:cxnSpLocks noChangeShapeType="1"/>
          </p:cNvCxnSpPr>
          <p:nvPr/>
        </p:nvCxnSpPr>
        <p:spPr bwMode="auto">
          <a:xfrm>
            <a:off x="2832100" y="4202113"/>
            <a:ext cx="4800600" cy="0"/>
          </a:xfrm>
          <a:prstGeom prst="straightConnector1">
            <a:avLst/>
          </a:prstGeom>
          <a:noFill/>
          <a:ln w="127000">
            <a:solidFill>
              <a:srgbClr val="6699FF"/>
            </a:solidFill>
            <a:round/>
            <a:headEnd/>
            <a:tailEnd/>
          </a:ln>
        </p:spPr>
      </p:cxnSp>
      <p:sp>
        <p:nvSpPr>
          <p:cNvPr id="51210" name="Line 11"/>
          <p:cNvSpPr>
            <a:spLocks noChangeShapeType="1"/>
          </p:cNvSpPr>
          <p:nvPr/>
        </p:nvSpPr>
        <p:spPr bwMode="auto">
          <a:xfrm>
            <a:off x="7167563" y="4202113"/>
            <a:ext cx="0" cy="1079500"/>
          </a:xfrm>
          <a:prstGeom prst="line">
            <a:avLst/>
          </a:prstGeom>
          <a:noFill/>
          <a:ln w="127000">
            <a:solidFill>
              <a:srgbClr val="6699FF"/>
            </a:solidFill>
            <a:round/>
            <a:headEnd/>
            <a:tailEnd/>
          </a:ln>
        </p:spPr>
        <p:txBody>
          <a:bodyPr wrap="none" anchor="ctr"/>
          <a:lstStyle/>
          <a:p>
            <a:endParaRPr lang="en-US"/>
          </a:p>
        </p:txBody>
      </p:sp>
      <p:sp>
        <p:nvSpPr>
          <p:cNvPr id="51211" name="Rectangle 12"/>
          <p:cNvSpPr>
            <a:spLocks noChangeArrowheads="1"/>
          </p:cNvSpPr>
          <p:nvPr/>
        </p:nvSpPr>
        <p:spPr bwMode="auto">
          <a:xfrm>
            <a:off x="7632700" y="3605213"/>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51212" name="Oval 13"/>
          <p:cNvSpPr>
            <a:spLocks noChangeArrowheads="1"/>
          </p:cNvSpPr>
          <p:nvPr/>
        </p:nvSpPr>
        <p:spPr bwMode="auto">
          <a:xfrm>
            <a:off x="7708900" y="3681413"/>
            <a:ext cx="990600" cy="977900"/>
          </a:xfrm>
          <a:prstGeom prst="ellipse">
            <a:avLst/>
          </a:prstGeom>
          <a:noFill/>
          <a:ln w="9525">
            <a:solidFill>
              <a:schemeClr val="bg2"/>
            </a:solidFill>
            <a:round/>
            <a:headEnd/>
            <a:tailEnd/>
          </a:ln>
        </p:spPr>
        <p:txBody>
          <a:bodyPr wrap="none" anchor="ctr"/>
          <a:lstStyle/>
          <a:p>
            <a:endParaRPr lang="en-US"/>
          </a:p>
        </p:txBody>
      </p:sp>
      <p:sp>
        <p:nvSpPr>
          <p:cNvPr id="51213" name="Oval 14"/>
          <p:cNvSpPr>
            <a:spLocks noChangeArrowheads="1"/>
          </p:cNvSpPr>
          <p:nvPr/>
        </p:nvSpPr>
        <p:spPr bwMode="auto">
          <a:xfrm>
            <a:off x="8089900" y="4062413"/>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51214" name="Oval 15"/>
          <p:cNvSpPr>
            <a:spLocks noChangeArrowheads="1"/>
          </p:cNvSpPr>
          <p:nvPr/>
        </p:nvSpPr>
        <p:spPr bwMode="auto">
          <a:xfrm>
            <a:off x="8089900" y="3757613"/>
            <a:ext cx="228600" cy="152400"/>
          </a:xfrm>
          <a:prstGeom prst="ellipse">
            <a:avLst/>
          </a:prstGeom>
          <a:noFill/>
          <a:ln w="9525">
            <a:solidFill>
              <a:schemeClr val="bg2"/>
            </a:solidFill>
            <a:round/>
            <a:headEnd/>
            <a:tailEnd/>
          </a:ln>
        </p:spPr>
        <p:txBody>
          <a:bodyPr wrap="none" anchor="ctr"/>
          <a:lstStyle/>
          <a:p>
            <a:endParaRPr lang="en-US"/>
          </a:p>
        </p:txBody>
      </p:sp>
      <p:sp>
        <p:nvSpPr>
          <p:cNvPr id="51215" name="Oval 16"/>
          <p:cNvSpPr>
            <a:spLocks noChangeArrowheads="1"/>
          </p:cNvSpPr>
          <p:nvPr/>
        </p:nvSpPr>
        <p:spPr bwMode="auto">
          <a:xfrm rot="16200000" flipV="1">
            <a:off x="7708900" y="4081463"/>
            <a:ext cx="228600" cy="152400"/>
          </a:xfrm>
          <a:prstGeom prst="ellipse">
            <a:avLst/>
          </a:prstGeom>
          <a:noFill/>
          <a:ln w="9525">
            <a:solidFill>
              <a:schemeClr val="bg2"/>
            </a:solidFill>
            <a:round/>
            <a:headEnd/>
            <a:tailEnd/>
          </a:ln>
        </p:spPr>
        <p:txBody>
          <a:bodyPr wrap="none" anchor="ctr"/>
          <a:lstStyle/>
          <a:p>
            <a:endParaRPr lang="en-US"/>
          </a:p>
        </p:txBody>
      </p:sp>
      <p:sp>
        <p:nvSpPr>
          <p:cNvPr id="51216" name="Oval 17"/>
          <p:cNvSpPr>
            <a:spLocks noChangeArrowheads="1"/>
          </p:cNvSpPr>
          <p:nvPr/>
        </p:nvSpPr>
        <p:spPr bwMode="auto">
          <a:xfrm rot="-5400000">
            <a:off x="8470900" y="4100513"/>
            <a:ext cx="228600" cy="152400"/>
          </a:xfrm>
          <a:prstGeom prst="ellipse">
            <a:avLst/>
          </a:prstGeom>
          <a:noFill/>
          <a:ln w="9525">
            <a:solidFill>
              <a:schemeClr val="bg2"/>
            </a:solidFill>
            <a:round/>
            <a:headEnd/>
            <a:tailEnd/>
          </a:ln>
        </p:spPr>
        <p:txBody>
          <a:bodyPr wrap="none" anchor="ctr"/>
          <a:lstStyle/>
          <a:p>
            <a:endParaRPr lang="en-US"/>
          </a:p>
        </p:txBody>
      </p:sp>
      <p:sp>
        <p:nvSpPr>
          <p:cNvPr id="51217" name="Oval 18"/>
          <p:cNvSpPr>
            <a:spLocks noChangeArrowheads="1"/>
          </p:cNvSpPr>
          <p:nvPr/>
        </p:nvSpPr>
        <p:spPr bwMode="auto">
          <a:xfrm>
            <a:off x="8089900" y="4443413"/>
            <a:ext cx="228600" cy="152400"/>
          </a:xfrm>
          <a:prstGeom prst="ellipse">
            <a:avLst/>
          </a:prstGeom>
          <a:noFill/>
          <a:ln w="9525">
            <a:solidFill>
              <a:schemeClr val="bg2"/>
            </a:solidFill>
            <a:round/>
            <a:headEnd/>
            <a:tailEnd/>
          </a:ln>
        </p:spPr>
        <p:txBody>
          <a:bodyPr wrap="none" anchor="ctr"/>
          <a:lstStyle/>
          <a:p>
            <a:endParaRPr lang="en-US"/>
          </a:p>
        </p:txBody>
      </p:sp>
      <p:sp>
        <p:nvSpPr>
          <p:cNvPr id="51218" name="Rectangle 19"/>
          <p:cNvSpPr>
            <a:spLocks noChangeArrowheads="1"/>
          </p:cNvSpPr>
          <p:nvPr/>
        </p:nvSpPr>
        <p:spPr bwMode="auto">
          <a:xfrm>
            <a:off x="5956300" y="5281613"/>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51219" name="Oval 20"/>
          <p:cNvSpPr>
            <a:spLocks noChangeArrowheads="1"/>
          </p:cNvSpPr>
          <p:nvPr/>
        </p:nvSpPr>
        <p:spPr bwMode="auto">
          <a:xfrm>
            <a:off x="7308850" y="5357813"/>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1220" name="Oval 21"/>
          <p:cNvSpPr>
            <a:spLocks noChangeArrowheads="1"/>
          </p:cNvSpPr>
          <p:nvPr/>
        </p:nvSpPr>
        <p:spPr bwMode="auto">
          <a:xfrm>
            <a:off x="7480300" y="5510213"/>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51221" name="Text Box 22"/>
          <p:cNvSpPr txBox="1">
            <a:spLocks noChangeArrowheads="1"/>
          </p:cNvSpPr>
          <p:nvPr/>
        </p:nvSpPr>
        <p:spPr bwMode="auto">
          <a:xfrm>
            <a:off x="5956300" y="5357813"/>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51222" name="AutoShape 23"/>
          <p:cNvSpPr>
            <a:spLocks noChangeArrowheads="1"/>
          </p:cNvSpPr>
          <p:nvPr/>
        </p:nvSpPr>
        <p:spPr bwMode="auto">
          <a:xfrm rot="10800000">
            <a:off x="317500" y="5281613"/>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1223" name="Rectangle 24"/>
          <p:cNvSpPr>
            <a:spLocks noChangeArrowheads="1"/>
          </p:cNvSpPr>
          <p:nvPr/>
        </p:nvSpPr>
        <p:spPr bwMode="auto">
          <a:xfrm>
            <a:off x="1231900" y="5053013"/>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1224" name="Line 25"/>
          <p:cNvSpPr>
            <a:spLocks noChangeShapeType="1"/>
          </p:cNvSpPr>
          <p:nvPr/>
        </p:nvSpPr>
        <p:spPr bwMode="auto">
          <a:xfrm flipH="1">
            <a:off x="1460500" y="2767013"/>
            <a:ext cx="609600" cy="0"/>
          </a:xfrm>
          <a:prstGeom prst="line">
            <a:avLst/>
          </a:prstGeom>
          <a:noFill/>
          <a:ln w="127000">
            <a:solidFill>
              <a:srgbClr val="D60093"/>
            </a:solidFill>
            <a:round/>
            <a:headEnd/>
            <a:tailEnd/>
          </a:ln>
        </p:spPr>
        <p:txBody>
          <a:bodyPr wrap="none" anchor="ctr"/>
          <a:lstStyle/>
          <a:p>
            <a:endParaRPr lang="en-US"/>
          </a:p>
        </p:txBody>
      </p:sp>
      <p:sp>
        <p:nvSpPr>
          <p:cNvPr id="51225" name="Line 26"/>
          <p:cNvSpPr>
            <a:spLocks noChangeShapeType="1"/>
          </p:cNvSpPr>
          <p:nvPr/>
        </p:nvSpPr>
        <p:spPr bwMode="auto">
          <a:xfrm flipV="1">
            <a:off x="1520825" y="2767013"/>
            <a:ext cx="0" cy="2286000"/>
          </a:xfrm>
          <a:prstGeom prst="line">
            <a:avLst/>
          </a:prstGeom>
          <a:noFill/>
          <a:ln w="127000">
            <a:solidFill>
              <a:srgbClr val="D60093"/>
            </a:solidFill>
            <a:round/>
            <a:headEnd/>
            <a:tailEnd/>
          </a:ln>
        </p:spPr>
        <p:txBody>
          <a:bodyPr wrap="none" anchor="ctr"/>
          <a:lstStyle/>
          <a:p>
            <a:endParaRPr lang="en-US"/>
          </a:p>
        </p:txBody>
      </p:sp>
      <p:sp>
        <p:nvSpPr>
          <p:cNvPr id="51226" name="Oval 27"/>
          <p:cNvSpPr>
            <a:spLocks noChangeArrowheads="1"/>
          </p:cNvSpPr>
          <p:nvPr/>
        </p:nvSpPr>
        <p:spPr bwMode="auto">
          <a:xfrm>
            <a:off x="1689100" y="5815013"/>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51227" name="Line 28"/>
          <p:cNvSpPr>
            <a:spLocks noChangeShapeType="1"/>
          </p:cNvSpPr>
          <p:nvPr/>
        </p:nvSpPr>
        <p:spPr bwMode="auto">
          <a:xfrm>
            <a:off x="469900" y="5629275"/>
            <a:ext cx="0" cy="381000"/>
          </a:xfrm>
          <a:prstGeom prst="line">
            <a:avLst/>
          </a:prstGeom>
          <a:noFill/>
          <a:ln w="9525">
            <a:solidFill>
              <a:schemeClr val="bg2"/>
            </a:solidFill>
            <a:round/>
            <a:headEnd/>
            <a:tailEnd/>
          </a:ln>
        </p:spPr>
        <p:txBody>
          <a:bodyPr wrap="none" anchor="ctr"/>
          <a:lstStyle/>
          <a:p>
            <a:endParaRPr lang="en-US"/>
          </a:p>
        </p:txBody>
      </p:sp>
      <p:sp>
        <p:nvSpPr>
          <p:cNvPr id="51228" name="Line 29"/>
          <p:cNvSpPr>
            <a:spLocks noChangeShapeType="1"/>
          </p:cNvSpPr>
          <p:nvPr/>
        </p:nvSpPr>
        <p:spPr bwMode="auto">
          <a:xfrm>
            <a:off x="1689100" y="5281613"/>
            <a:ext cx="0" cy="381000"/>
          </a:xfrm>
          <a:prstGeom prst="line">
            <a:avLst/>
          </a:prstGeom>
          <a:noFill/>
          <a:ln w="9525">
            <a:solidFill>
              <a:schemeClr val="bg2"/>
            </a:solidFill>
            <a:round/>
            <a:headEnd/>
            <a:tailEnd/>
          </a:ln>
        </p:spPr>
        <p:txBody>
          <a:bodyPr wrap="none" anchor="ctr"/>
          <a:lstStyle/>
          <a:p>
            <a:endParaRPr lang="en-US"/>
          </a:p>
        </p:txBody>
      </p:sp>
      <p:sp>
        <p:nvSpPr>
          <p:cNvPr id="51229" name="Line 30"/>
          <p:cNvSpPr>
            <a:spLocks noChangeShapeType="1"/>
          </p:cNvSpPr>
          <p:nvPr/>
        </p:nvSpPr>
        <p:spPr bwMode="auto">
          <a:xfrm>
            <a:off x="469900" y="5891213"/>
            <a:ext cx="838200" cy="0"/>
          </a:xfrm>
          <a:prstGeom prst="line">
            <a:avLst/>
          </a:prstGeom>
          <a:noFill/>
          <a:ln w="9525">
            <a:solidFill>
              <a:schemeClr val="bg2"/>
            </a:solidFill>
            <a:round/>
            <a:headEnd/>
            <a:tailEnd/>
          </a:ln>
        </p:spPr>
        <p:txBody>
          <a:bodyPr wrap="none" anchor="ctr"/>
          <a:lstStyle/>
          <a:p>
            <a:endParaRPr lang="en-US"/>
          </a:p>
        </p:txBody>
      </p:sp>
      <p:cxnSp>
        <p:nvCxnSpPr>
          <p:cNvPr id="51230" name="AutoShape 31"/>
          <p:cNvCxnSpPr>
            <a:cxnSpLocks noChangeShapeType="1"/>
            <a:stCxn id="51229" idx="1"/>
            <a:endCxn id="51228" idx="1"/>
          </p:cNvCxnSpPr>
          <p:nvPr/>
        </p:nvCxnSpPr>
        <p:spPr bwMode="auto">
          <a:xfrm rot="5400000" flipH="1" flipV="1">
            <a:off x="1384300" y="5586413"/>
            <a:ext cx="228600" cy="381000"/>
          </a:xfrm>
          <a:prstGeom prst="curvedConnector3">
            <a:avLst>
              <a:gd name="adj1" fmla="val 2083"/>
            </a:avLst>
          </a:prstGeom>
          <a:noFill/>
          <a:ln w="9525">
            <a:solidFill>
              <a:schemeClr val="bg2"/>
            </a:solidFill>
            <a:round/>
            <a:headEnd/>
            <a:tailEnd/>
          </a:ln>
        </p:spPr>
      </p:cxnSp>
      <p:sp>
        <p:nvSpPr>
          <p:cNvPr id="51231" name="Text Box 32"/>
          <p:cNvSpPr txBox="1">
            <a:spLocks noChangeArrowheads="1"/>
          </p:cNvSpPr>
          <p:nvPr/>
        </p:nvSpPr>
        <p:spPr bwMode="auto">
          <a:xfrm>
            <a:off x="2379663"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51232" name="Text Box 33"/>
          <p:cNvSpPr txBox="1">
            <a:spLocks noChangeArrowheads="1"/>
          </p:cNvSpPr>
          <p:nvPr/>
        </p:nvSpPr>
        <p:spPr bwMode="auto">
          <a:xfrm>
            <a:off x="4292600"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51233" name="Text Box 34"/>
          <p:cNvSpPr txBox="1">
            <a:spLocks noChangeArrowheads="1"/>
          </p:cNvSpPr>
          <p:nvPr/>
        </p:nvSpPr>
        <p:spPr bwMode="auto">
          <a:xfrm>
            <a:off x="6032500" y="2446338"/>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51234" name="Text Box 35"/>
          <p:cNvSpPr txBox="1">
            <a:spLocks noChangeArrowheads="1"/>
          </p:cNvSpPr>
          <p:nvPr/>
        </p:nvSpPr>
        <p:spPr bwMode="auto">
          <a:xfrm>
            <a:off x="7600950" y="3240088"/>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51235" name="Text Box 36"/>
          <p:cNvSpPr txBox="1">
            <a:spLocks noChangeArrowheads="1"/>
          </p:cNvSpPr>
          <p:nvPr/>
        </p:nvSpPr>
        <p:spPr bwMode="auto">
          <a:xfrm>
            <a:off x="254000" y="6500813"/>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51236" name="Text Box 37"/>
          <p:cNvSpPr txBox="1">
            <a:spLocks noChangeArrowheads="1"/>
          </p:cNvSpPr>
          <p:nvPr/>
        </p:nvSpPr>
        <p:spPr bwMode="auto">
          <a:xfrm>
            <a:off x="2728913" y="5629275"/>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1237" name="Line 38"/>
          <p:cNvSpPr>
            <a:spLocks noChangeShapeType="1"/>
          </p:cNvSpPr>
          <p:nvPr/>
        </p:nvSpPr>
        <p:spPr bwMode="auto">
          <a:xfrm flipH="1">
            <a:off x="1917700" y="5891213"/>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51238" name="AutoShape 39"/>
          <p:cNvSpPr>
            <a:spLocks noChangeArrowheads="1"/>
          </p:cNvSpPr>
          <p:nvPr/>
        </p:nvSpPr>
        <p:spPr bwMode="auto">
          <a:xfrm>
            <a:off x="385763" y="4854575"/>
            <a:ext cx="1608137" cy="1547813"/>
          </a:xfrm>
          <a:custGeom>
            <a:avLst/>
            <a:gdLst>
              <a:gd name="T0" fmla="*/ 2147483647 w 21600"/>
              <a:gd name="T1" fmla="*/ 0 h 21600"/>
              <a:gd name="T2" fmla="*/ 1305290381 w 21600"/>
              <a:gd name="T3" fmla="*/ 1163838296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16383829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2984" name="AutoShape 40"/>
          <p:cNvSpPr>
            <a:spLocks noChangeArrowheads="1"/>
          </p:cNvSpPr>
          <p:nvPr/>
        </p:nvSpPr>
        <p:spPr bwMode="auto">
          <a:xfrm>
            <a:off x="2062163" y="2005013"/>
            <a:ext cx="1608137" cy="1600200"/>
          </a:xfrm>
          <a:custGeom>
            <a:avLst/>
            <a:gdLst>
              <a:gd name="T0" fmla="*/ 2147483647 w 21600"/>
              <a:gd name="T1" fmla="*/ 0 h 21600"/>
              <a:gd name="T2" fmla="*/ 1305290381 w 21600"/>
              <a:gd name="T3" fmla="*/ 1286060717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2985" name="Rectangle 41"/>
          <p:cNvSpPr>
            <a:spLocks noChangeArrowheads="1"/>
          </p:cNvSpPr>
          <p:nvPr/>
        </p:nvSpPr>
        <p:spPr bwMode="auto">
          <a:xfrm>
            <a:off x="88900" y="1219200"/>
            <a:ext cx="2640013" cy="974725"/>
          </a:xfrm>
          <a:prstGeom prst="rect">
            <a:avLst/>
          </a:prstGeom>
          <a:noFill/>
          <a:ln w="9525">
            <a:noFill/>
            <a:miter lim="800000"/>
            <a:headEnd/>
            <a:tailEnd/>
          </a:ln>
        </p:spPr>
        <p:txBody>
          <a:bodyPr/>
          <a:lstStyle/>
          <a:p>
            <a:pPr marL="342900" indent="-342900" algn="just">
              <a:lnSpc>
                <a:spcPct val="90000"/>
              </a:lnSpc>
              <a:spcBef>
                <a:spcPct val="20000"/>
              </a:spcBef>
              <a:buClr>
                <a:srgbClr val="FF0000"/>
              </a:buClr>
              <a:buSzPct val="110000"/>
            </a:pPr>
            <a:r>
              <a:rPr lang="en-US" sz="1600" b="1">
                <a:solidFill>
                  <a:srgbClr val="FF0000"/>
                </a:solidFill>
              </a:rPr>
              <a:t>Airspeed indicator is the</a:t>
            </a:r>
          </a:p>
          <a:p>
            <a:pPr marL="342900" indent="-342900" algn="just">
              <a:lnSpc>
                <a:spcPct val="90000"/>
              </a:lnSpc>
              <a:spcBef>
                <a:spcPct val="20000"/>
              </a:spcBef>
              <a:buClr>
                <a:srgbClr val="FF0000"/>
              </a:buClr>
              <a:buSzPct val="110000"/>
            </a:pPr>
            <a:r>
              <a:rPr lang="en-US" sz="1600" b="1">
                <a:solidFill>
                  <a:srgbClr val="FF0000"/>
                </a:solidFill>
              </a:rPr>
              <a:t>only instrument affected</a:t>
            </a:r>
          </a:p>
          <a:p>
            <a:pPr marL="342900" indent="-342900" algn="just">
              <a:lnSpc>
                <a:spcPct val="90000"/>
              </a:lnSpc>
              <a:spcBef>
                <a:spcPct val="20000"/>
              </a:spcBef>
              <a:buClr>
                <a:srgbClr val="FF0000"/>
              </a:buClr>
              <a:buSzPct val="110000"/>
            </a:pPr>
            <a:r>
              <a:rPr lang="en-US" sz="1600" b="1">
                <a:solidFill>
                  <a:srgbClr val="FF0000"/>
                </a:solidFill>
              </a:rPr>
              <a:t>by a pitot tube blockage.</a:t>
            </a:r>
          </a:p>
        </p:txBody>
      </p:sp>
      <p:sp>
        <p:nvSpPr>
          <p:cNvPr id="41" name="TextBox 40"/>
          <p:cNvSpPr txBox="1"/>
          <p:nvPr/>
        </p:nvSpPr>
        <p:spPr>
          <a:xfrm>
            <a:off x="88900" y="228600"/>
            <a:ext cx="1981200" cy="457200"/>
          </a:xfrm>
          <a:prstGeom prst="rect">
            <a:avLst/>
          </a:prstGeom>
          <a:noFill/>
        </p:spPr>
        <p:txBody>
          <a:bodyPr wrap="square" rtlCol="0">
            <a:spAutoFit/>
          </a:bodyPr>
          <a:lstStyle/>
          <a:p>
            <a:r>
              <a:rPr lang="en-US" dirty="0" smtClean="0"/>
              <a:t>PHAK 8-10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298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2985"/>
                                        </p:tgtEl>
                                        <p:attrNameLst>
                                          <p:attrName>style.visibility</p:attrName>
                                        </p:attrNameLst>
                                      </p:cBhvr>
                                      <p:to>
                                        <p:strVal val="visible"/>
                                      </p:to>
                                    </p:se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2946"/>
                                        </p:tgtEl>
                                        <p:attrNameLst>
                                          <p:attrName>style.visibility</p:attrName>
                                        </p:attrNameLst>
                                      </p:cBhvr>
                                      <p:to>
                                        <p:strVal val="visible"/>
                                      </p:to>
                                    </p:set>
                                    <p:anim calcmode="lin" valueType="num">
                                      <p:cBhvr additive="base">
                                        <p:cTn id="13" dur="500" fill="hold"/>
                                        <p:tgtEl>
                                          <p:spTgt spid="82946"/>
                                        </p:tgtEl>
                                        <p:attrNameLst>
                                          <p:attrName>ppt_x</p:attrName>
                                        </p:attrNameLst>
                                      </p:cBhvr>
                                      <p:tavLst>
                                        <p:tav tm="0">
                                          <p:val>
                                            <p:strVal val="0-#ppt_w/2"/>
                                          </p:val>
                                        </p:tav>
                                        <p:tav tm="100000">
                                          <p:val>
                                            <p:strVal val="#ppt_x"/>
                                          </p:val>
                                        </p:tav>
                                      </p:tavLst>
                                    </p:anim>
                                    <p:anim calcmode="lin" valueType="num">
                                      <p:cBhvr additive="base">
                                        <p:cTn id="14"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84" grpId="0" animBg="1"/>
      <p:bldP spid="8298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Pitot Blockage</a:t>
            </a:r>
          </a:p>
        </p:txBody>
      </p:sp>
      <p:sp>
        <p:nvSpPr>
          <p:cNvPr id="52227" name="AutoShape 4"/>
          <p:cNvSpPr>
            <a:spLocks noChangeArrowheads="1"/>
          </p:cNvSpPr>
          <p:nvPr/>
        </p:nvSpPr>
        <p:spPr bwMode="auto">
          <a:xfrm rot="10800000">
            <a:off x="3352800" y="2530475"/>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2228" name="Rectangle 5"/>
          <p:cNvSpPr>
            <a:spLocks noChangeArrowheads="1"/>
          </p:cNvSpPr>
          <p:nvPr/>
        </p:nvSpPr>
        <p:spPr bwMode="auto">
          <a:xfrm>
            <a:off x="4267200" y="2301875"/>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2229" name="Line 7"/>
          <p:cNvSpPr>
            <a:spLocks noChangeShapeType="1"/>
          </p:cNvSpPr>
          <p:nvPr/>
        </p:nvSpPr>
        <p:spPr bwMode="auto">
          <a:xfrm>
            <a:off x="3505200" y="2878138"/>
            <a:ext cx="0" cy="381000"/>
          </a:xfrm>
          <a:prstGeom prst="line">
            <a:avLst/>
          </a:prstGeom>
          <a:noFill/>
          <a:ln w="9525">
            <a:solidFill>
              <a:schemeClr val="bg2"/>
            </a:solidFill>
            <a:round/>
            <a:headEnd/>
            <a:tailEnd/>
          </a:ln>
        </p:spPr>
        <p:txBody>
          <a:bodyPr wrap="none" anchor="ctr"/>
          <a:lstStyle/>
          <a:p>
            <a:endParaRPr lang="en-US"/>
          </a:p>
        </p:txBody>
      </p:sp>
      <p:sp>
        <p:nvSpPr>
          <p:cNvPr id="52230" name="Line 8"/>
          <p:cNvSpPr>
            <a:spLocks noChangeShapeType="1"/>
          </p:cNvSpPr>
          <p:nvPr/>
        </p:nvSpPr>
        <p:spPr bwMode="auto">
          <a:xfrm>
            <a:off x="4724400" y="2530475"/>
            <a:ext cx="0" cy="381000"/>
          </a:xfrm>
          <a:prstGeom prst="line">
            <a:avLst/>
          </a:prstGeom>
          <a:noFill/>
          <a:ln w="9525">
            <a:solidFill>
              <a:schemeClr val="bg2"/>
            </a:solidFill>
            <a:round/>
            <a:headEnd/>
            <a:tailEnd/>
          </a:ln>
        </p:spPr>
        <p:txBody>
          <a:bodyPr wrap="none" anchor="ctr"/>
          <a:lstStyle/>
          <a:p>
            <a:endParaRPr lang="en-US"/>
          </a:p>
        </p:txBody>
      </p:sp>
      <p:sp>
        <p:nvSpPr>
          <p:cNvPr id="52231" name="Line 9"/>
          <p:cNvSpPr>
            <a:spLocks noChangeShapeType="1"/>
          </p:cNvSpPr>
          <p:nvPr/>
        </p:nvSpPr>
        <p:spPr bwMode="auto">
          <a:xfrm>
            <a:off x="3505200" y="3140075"/>
            <a:ext cx="838200" cy="0"/>
          </a:xfrm>
          <a:prstGeom prst="line">
            <a:avLst/>
          </a:prstGeom>
          <a:noFill/>
          <a:ln w="9525">
            <a:solidFill>
              <a:schemeClr val="bg2"/>
            </a:solidFill>
            <a:round/>
            <a:headEnd/>
            <a:tailEnd/>
          </a:ln>
        </p:spPr>
        <p:txBody>
          <a:bodyPr wrap="none" anchor="ctr"/>
          <a:lstStyle/>
          <a:p>
            <a:endParaRPr lang="en-US"/>
          </a:p>
        </p:txBody>
      </p:sp>
      <p:cxnSp>
        <p:nvCxnSpPr>
          <p:cNvPr id="52232" name="AutoShape 10"/>
          <p:cNvCxnSpPr>
            <a:cxnSpLocks noChangeShapeType="1"/>
            <a:stCxn id="52231" idx="1"/>
            <a:endCxn id="52230" idx="1"/>
          </p:cNvCxnSpPr>
          <p:nvPr/>
        </p:nvCxnSpPr>
        <p:spPr bwMode="auto">
          <a:xfrm rot="5400000" flipH="1" flipV="1">
            <a:off x="4419600" y="2835275"/>
            <a:ext cx="228600" cy="381000"/>
          </a:xfrm>
          <a:prstGeom prst="curvedConnector3">
            <a:avLst>
              <a:gd name="adj1" fmla="val 2083"/>
            </a:avLst>
          </a:prstGeom>
          <a:noFill/>
          <a:ln w="9525">
            <a:solidFill>
              <a:schemeClr val="bg2"/>
            </a:solidFill>
            <a:round/>
            <a:headEnd/>
            <a:tailEnd/>
          </a:ln>
        </p:spPr>
      </p:cxnSp>
      <p:sp>
        <p:nvSpPr>
          <p:cNvPr id="52233" name="Oval 11"/>
          <p:cNvSpPr>
            <a:spLocks noChangeArrowheads="1"/>
          </p:cNvSpPr>
          <p:nvPr/>
        </p:nvSpPr>
        <p:spPr bwMode="auto">
          <a:xfrm>
            <a:off x="4724400" y="3079750"/>
            <a:ext cx="114300" cy="119063"/>
          </a:xfrm>
          <a:prstGeom prst="ellipse">
            <a:avLst/>
          </a:prstGeom>
          <a:solidFill>
            <a:schemeClr val="bg2"/>
          </a:solidFill>
          <a:ln w="9525">
            <a:solidFill>
              <a:schemeClr val="bg2"/>
            </a:solidFill>
            <a:round/>
            <a:headEnd/>
            <a:tailEnd/>
          </a:ln>
        </p:spPr>
        <p:txBody>
          <a:bodyPr wrap="none" anchor="ctr"/>
          <a:lstStyle/>
          <a:p>
            <a:endParaRPr lang="en-US"/>
          </a:p>
        </p:txBody>
      </p:sp>
      <p:sp>
        <p:nvSpPr>
          <p:cNvPr id="52234" name="Line 12"/>
          <p:cNvSpPr>
            <a:spLocks noChangeShapeType="1"/>
          </p:cNvSpPr>
          <p:nvPr/>
        </p:nvSpPr>
        <p:spPr bwMode="auto">
          <a:xfrm rot="5400000" flipH="1">
            <a:off x="4273550" y="1997075"/>
            <a:ext cx="609600" cy="0"/>
          </a:xfrm>
          <a:prstGeom prst="line">
            <a:avLst/>
          </a:prstGeom>
          <a:noFill/>
          <a:ln w="127000">
            <a:solidFill>
              <a:srgbClr val="D60093"/>
            </a:solidFill>
            <a:round/>
            <a:headEnd/>
            <a:tailEnd/>
          </a:ln>
        </p:spPr>
        <p:txBody>
          <a:bodyPr wrap="none" anchor="ctr"/>
          <a:lstStyle/>
          <a:p>
            <a:endParaRPr lang="en-US"/>
          </a:p>
        </p:txBody>
      </p:sp>
      <p:sp>
        <p:nvSpPr>
          <p:cNvPr id="52235" name="AutoShape 13"/>
          <p:cNvSpPr>
            <a:spLocks noChangeArrowheads="1"/>
          </p:cNvSpPr>
          <p:nvPr/>
        </p:nvSpPr>
        <p:spPr bwMode="auto">
          <a:xfrm>
            <a:off x="2971800" y="2584450"/>
            <a:ext cx="1066800" cy="990600"/>
          </a:xfrm>
          <a:custGeom>
            <a:avLst/>
            <a:gdLst>
              <a:gd name="T0" fmla="*/ 1301102394 w 21600"/>
              <a:gd name="T1" fmla="*/ 0 h 21600"/>
              <a:gd name="T2" fmla="*/ 381054204 w 21600"/>
              <a:gd name="T3" fmla="*/ 305093958 h 21600"/>
              <a:gd name="T4" fmla="*/ 0 w 21600"/>
              <a:gd name="T5" fmla="*/ 1041734762 h 21600"/>
              <a:gd name="T6" fmla="*/ 381054204 w 21600"/>
              <a:gd name="T7" fmla="*/ 1778376575 h 21600"/>
              <a:gd name="T8" fmla="*/ 1301102394 w 21600"/>
              <a:gd name="T9" fmla="*/ 2083469524 h 21600"/>
              <a:gd name="T10" fmla="*/ 2147483647 w 21600"/>
              <a:gd name="T11" fmla="*/ 1778376575 h 21600"/>
              <a:gd name="T12" fmla="*/ 2147483647 w 21600"/>
              <a:gd name="T13" fmla="*/ 1041734762 h 21600"/>
              <a:gd name="T14" fmla="*/ 2147483647 w 21600"/>
              <a:gd name="T15" fmla="*/ 3050939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2236" name="Text Box 14"/>
          <p:cNvSpPr txBox="1">
            <a:spLocks noChangeArrowheads="1"/>
          </p:cNvSpPr>
          <p:nvPr/>
        </p:nvSpPr>
        <p:spPr bwMode="auto">
          <a:xfrm>
            <a:off x="5334000" y="2911475"/>
            <a:ext cx="10668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2237" name="Line 15"/>
          <p:cNvSpPr>
            <a:spLocks noChangeShapeType="1"/>
          </p:cNvSpPr>
          <p:nvPr/>
        </p:nvSpPr>
        <p:spPr bwMode="auto">
          <a:xfrm flipH="1">
            <a:off x="4827588" y="3173413"/>
            <a:ext cx="506412" cy="0"/>
          </a:xfrm>
          <a:prstGeom prst="line">
            <a:avLst/>
          </a:prstGeom>
          <a:noFill/>
          <a:ln w="9525">
            <a:solidFill>
              <a:schemeClr val="tx1"/>
            </a:solidFill>
            <a:round/>
            <a:headEnd/>
            <a:tailEnd type="triangle" w="med" len="med"/>
          </a:ln>
        </p:spPr>
        <p:txBody>
          <a:bodyPr wrap="none" anchor="ctr"/>
          <a:lstStyle/>
          <a:p>
            <a:endParaRPr lang="en-US"/>
          </a:p>
        </p:txBody>
      </p:sp>
      <p:sp>
        <p:nvSpPr>
          <p:cNvPr id="83995" name="Text Box 27"/>
          <p:cNvSpPr txBox="1">
            <a:spLocks noChangeArrowheads="1"/>
          </p:cNvSpPr>
          <p:nvPr/>
        </p:nvSpPr>
        <p:spPr bwMode="auto">
          <a:xfrm>
            <a:off x="533400" y="4298950"/>
            <a:ext cx="7924800" cy="2031325"/>
          </a:xfrm>
          <a:prstGeom prst="rect">
            <a:avLst/>
          </a:prstGeom>
          <a:noFill/>
          <a:ln w="9525">
            <a:noFill/>
            <a:miter lim="800000"/>
            <a:headEnd/>
            <a:tailEnd/>
          </a:ln>
        </p:spPr>
        <p:txBody>
          <a:bodyPr>
            <a:spAutoFit/>
          </a:bodyPr>
          <a:lstStyle/>
          <a:p>
            <a:pPr algn="just">
              <a:spcBef>
                <a:spcPct val="50000"/>
              </a:spcBef>
              <a:buFont typeface="Arial" pitchFamily="34" charset="0"/>
              <a:buChar char="•"/>
            </a:pPr>
            <a:r>
              <a:rPr lang="en-US" sz="2800" dirty="0"/>
              <a:t>If ram air inlet is clogged and the drain </a:t>
            </a:r>
            <a:r>
              <a:rPr lang="en-US" sz="2800" dirty="0" smtClean="0"/>
              <a:t>opening   remains </a:t>
            </a:r>
            <a:r>
              <a:rPr lang="en-US" sz="2800" dirty="0"/>
              <a:t>opened, the pressure in the line to the </a:t>
            </a:r>
            <a:r>
              <a:rPr lang="en-US" sz="2800" dirty="0" smtClean="0"/>
              <a:t>airspeed </a:t>
            </a:r>
            <a:r>
              <a:rPr lang="en-US" sz="2800" dirty="0"/>
              <a:t>indicator will vent out the drain </a:t>
            </a:r>
            <a:r>
              <a:rPr lang="en-US" sz="2800" dirty="0" smtClean="0"/>
              <a:t>hole  </a:t>
            </a:r>
          </a:p>
          <a:p>
            <a:pPr lvl="1" algn="just">
              <a:spcBef>
                <a:spcPct val="50000"/>
              </a:spcBef>
              <a:buFont typeface="Arial" pitchFamily="34" charset="0"/>
              <a:buChar char="•"/>
            </a:pPr>
            <a:r>
              <a:rPr lang="en-US" sz="2800" dirty="0" smtClean="0">
                <a:solidFill>
                  <a:srgbClr val="FF0000"/>
                </a:solidFill>
              </a:rPr>
              <a:t> Airspeed </a:t>
            </a:r>
            <a:r>
              <a:rPr lang="en-US" sz="2800" dirty="0">
                <a:solidFill>
                  <a:srgbClr val="FF0000"/>
                </a:solidFill>
              </a:rPr>
              <a:t>indicator drops to </a:t>
            </a:r>
            <a:r>
              <a:rPr lang="en-US" sz="2800" dirty="0" smtClean="0">
                <a:solidFill>
                  <a:srgbClr val="FF0000"/>
                </a:solidFill>
              </a:rPr>
              <a:t>zero</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3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5" name="Text Box 13"/>
          <p:cNvSpPr txBox="1">
            <a:spLocks noChangeArrowheads="1"/>
          </p:cNvSpPr>
          <p:nvPr/>
        </p:nvSpPr>
        <p:spPr bwMode="auto">
          <a:xfrm>
            <a:off x="381000" y="3733800"/>
            <a:ext cx="8534400" cy="2539157"/>
          </a:xfrm>
          <a:prstGeom prst="rect">
            <a:avLst/>
          </a:prstGeom>
          <a:noFill/>
          <a:ln w="9525">
            <a:noFill/>
            <a:miter lim="800000"/>
            <a:headEnd/>
            <a:tailEnd/>
          </a:ln>
        </p:spPr>
        <p:txBody>
          <a:bodyPr wrap="square">
            <a:spAutoFit/>
          </a:bodyPr>
          <a:lstStyle/>
          <a:p>
            <a:pPr algn="just">
              <a:spcBef>
                <a:spcPts val="0"/>
              </a:spcBef>
              <a:buFont typeface="Arial" pitchFamily="34" charset="0"/>
              <a:buChar char="•"/>
            </a:pPr>
            <a:r>
              <a:rPr lang="en-US" dirty="0" smtClean="0"/>
              <a:t>If both the ram air inlet and drain opening becomes clogged, the air</a:t>
            </a:r>
          </a:p>
          <a:p>
            <a:pPr algn="just">
              <a:spcBef>
                <a:spcPts val="0"/>
              </a:spcBef>
            </a:pPr>
            <a:r>
              <a:rPr lang="en-US" dirty="0" smtClean="0"/>
              <a:t>  pressure becomes trapped inside</a:t>
            </a:r>
          </a:p>
          <a:p>
            <a:pPr lvl="1" algn="just">
              <a:spcBef>
                <a:spcPts val="0"/>
              </a:spcBef>
              <a:buFont typeface="Arial" pitchFamily="34" charset="0"/>
              <a:buChar char="•"/>
            </a:pPr>
            <a:r>
              <a:rPr lang="en-US" dirty="0" smtClean="0"/>
              <a:t>Airspeed indicator remains at its present position  </a:t>
            </a:r>
          </a:p>
          <a:p>
            <a:pPr algn="just">
              <a:spcBef>
                <a:spcPct val="50000"/>
              </a:spcBef>
            </a:pPr>
            <a:endParaRPr lang="en-US" sz="1000" dirty="0" smtClean="0"/>
          </a:p>
          <a:p>
            <a:pPr algn="just">
              <a:spcBef>
                <a:spcPts val="0"/>
              </a:spcBef>
              <a:buFont typeface="Arial" pitchFamily="34" charset="0"/>
              <a:buChar char="•"/>
            </a:pPr>
            <a:r>
              <a:rPr lang="en-US" dirty="0" smtClean="0">
                <a:solidFill>
                  <a:srgbClr val="FF0000"/>
                </a:solidFill>
              </a:rPr>
              <a:t>If </a:t>
            </a:r>
            <a:r>
              <a:rPr lang="en-US" dirty="0">
                <a:solidFill>
                  <a:srgbClr val="FF0000"/>
                </a:solidFill>
              </a:rPr>
              <a:t>static vent remains open, </a:t>
            </a:r>
            <a:r>
              <a:rPr lang="en-US" dirty="0" smtClean="0">
                <a:solidFill>
                  <a:srgbClr val="FF0000"/>
                </a:solidFill>
              </a:rPr>
              <a:t>airspeed indicator becomes </a:t>
            </a:r>
            <a:r>
              <a:rPr lang="en-US" dirty="0">
                <a:solidFill>
                  <a:srgbClr val="FF0000"/>
                </a:solidFill>
              </a:rPr>
              <a:t>an </a:t>
            </a:r>
            <a:r>
              <a:rPr lang="en-US" dirty="0" smtClean="0">
                <a:solidFill>
                  <a:srgbClr val="FF0000"/>
                </a:solidFill>
              </a:rPr>
              <a:t>altimeter  </a:t>
            </a:r>
          </a:p>
          <a:p>
            <a:pPr lvl="1" algn="just">
              <a:spcBef>
                <a:spcPts val="0"/>
              </a:spcBef>
              <a:buFont typeface="Arial" pitchFamily="34" charset="0"/>
              <a:buChar char="•"/>
            </a:pPr>
            <a:r>
              <a:rPr lang="en-US" dirty="0" smtClean="0">
                <a:solidFill>
                  <a:srgbClr val="FF0000"/>
                </a:solidFill>
              </a:rPr>
              <a:t>Airspeed </a:t>
            </a:r>
            <a:r>
              <a:rPr lang="en-US" dirty="0">
                <a:solidFill>
                  <a:srgbClr val="FF0000"/>
                </a:solidFill>
              </a:rPr>
              <a:t>will increase when climbing and decrease when </a:t>
            </a:r>
            <a:r>
              <a:rPr lang="en-US" dirty="0" smtClean="0">
                <a:solidFill>
                  <a:srgbClr val="FF0000"/>
                </a:solidFill>
              </a:rPr>
              <a:t> </a:t>
            </a:r>
          </a:p>
          <a:p>
            <a:pPr lvl="1" algn="just">
              <a:spcBef>
                <a:spcPts val="0"/>
              </a:spcBef>
            </a:pPr>
            <a:r>
              <a:rPr lang="en-US" dirty="0">
                <a:solidFill>
                  <a:srgbClr val="FF0000"/>
                </a:solidFill>
              </a:rPr>
              <a:t> </a:t>
            </a:r>
            <a:r>
              <a:rPr lang="en-US" dirty="0" smtClean="0">
                <a:solidFill>
                  <a:srgbClr val="FF0000"/>
                </a:solidFill>
              </a:rPr>
              <a:t> descending</a:t>
            </a:r>
            <a:endParaRPr lang="en-US" dirty="0">
              <a:solidFill>
                <a:srgbClr val="FF0000"/>
              </a:solidFill>
            </a:endParaRPr>
          </a:p>
        </p:txBody>
      </p:sp>
      <p:sp>
        <p:nvSpPr>
          <p:cNvPr id="53251" name="Rectangle 14"/>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Pitot Blockage</a:t>
            </a:r>
          </a:p>
        </p:txBody>
      </p:sp>
      <p:sp>
        <p:nvSpPr>
          <p:cNvPr id="53252" name="AutoShape 15"/>
          <p:cNvSpPr>
            <a:spLocks noChangeArrowheads="1"/>
          </p:cNvSpPr>
          <p:nvPr/>
        </p:nvSpPr>
        <p:spPr bwMode="auto">
          <a:xfrm rot="10800000">
            <a:off x="3352800" y="2530475"/>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3253" name="Rectangle 16"/>
          <p:cNvSpPr>
            <a:spLocks noChangeArrowheads="1"/>
          </p:cNvSpPr>
          <p:nvPr/>
        </p:nvSpPr>
        <p:spPr bwMode="auto">
          <a:xfrm>
            <a:off x="4267200" y="2301875"/>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3254" name="Line 17"/>
          <p:cNvSpPr>
            <a:spLocks noChangeShapeType="1"/>
          </p:cNvSpPr>
          <p:nvPr/>
        </p:nvSpPr>
        <p:spPr bwMode="auto">
          <a:xfrm>
            <a:off x="3505200" y="2878138"/>
            <a:ext cx="0" cy="381000"/>
          </a:xfrm>
          <a:prstGeom prst="line">
            <a:avLst/>
          </a:prstGeom>
          <a:noFill/>
          <a:ln w="9525">
            <a:solidFill>
              <a:schemeClr val="bg2"/>
            </a:solidFill>
            <a:round/>
            <a:headEnd/>
            <a:tailEnd/>
          </a:ln>
        </p:spPr>
        <p:txBody>
          <a:bodyPr wrap="none" anchor="ctr"/>
          <a:lstStyle/>
          <a:p>
            <a:endParaRPr lang="en-US"/>
          </a:p>
        </p:txBody>
      </p:sp>
      <p:sp>
        <p:nvSpPr>
          <p:cNvPr id="53255" name="Line 18"/>
          <p:cNvSpPr>
            <a:spLocks noChangeShapeType="1"/>
          </p:cNvSpPr>
          <p:nvPr/>
        </p:nvSpPr>
        <p:spPr bwMode="auto">
          <a:xfrm>
            <a:off x="4724400" y="2530475"/>
            <a:ext cx="0" cy="381000"/>
          </a:xfrm>
          <a:prstGeom prst="line">
            <a:avLst/>
          </a:prstGeom>
          <a:noFill/>
          <a:ln w="9525">
            <a:solidFill>
              <a:schemeClr val="bg2"/>
            </a:solidFill>
            <a:round/>
            <a:headEnd/>
            <a:tailEnd/>
          </a:ln>
        </p:spPr>
        <p:txBody>
          <a:bodyPr wrap="none" anchor="ctr"/>
          <a:lstStyle/>
          <a:p>
            <a:endParaRPr lang="en-US"/>
          </a:p>
        </p:txBody>
      </p:sp>
      <p:sp>
        <p:nvSpPr>
          <p:cNvPr id="53256" name="Line 19"/>
          <p:cNvSpPr>
            <a:spLocks noChangeShapeType="1"/>
          </p:cNvSpPr>
          <p:nvPr/>
        </p:nvSpPr>
        <p:spPr bwMode="auto">
          <a:xfrm>
            <a:off x="3505200" y="3140075"/>
            <a:ext cx="838200" cy="0"/>
          </a:xfrm>
          <a:prstGeom prst="line">
            <a:avLst/>
          </a:prstGeom>
          <a:noFill/>
          <a:ln w="9525">
            <a:solidFill>
              <a:schemeClr val="bg2"/>
            </a:solidFill>
            <a:round/>
            <a:headEnd/>
            <a:tailEnd/>
          </a:ln>
        </p:spPr>
        <p:txBody>
          <a:bodyPr wrap="none" anchor="ctr"/>
          <a:lstStyle/>
          <a:p>
            <a:endParaRPr lang="en-US"/>
          </a:p>
        </p:txBody>
      </p:sp>
      <p:cxnSp>
        <p:nvCxnSpPr>
          <p:cNvPr id="53257" name="AutoShape 20"/>
          <p:cNvCxnSpPr>
            <a:cxnSpLocks noChangeShapeType="1"/>
            <a:stCxn id="53256" idx="1"/>
            <a:endCxn id="53255" idx="1"/>
          </p:cNvCxnSpPr>
          <p:nvPr/>
        </p:nvCxnSpPr>
        <p:spPr bwMode="auto">
          <a:xfrm rot="5400000" flipH="1" flipV="1">
            <a:off x="4419600" y="2835275"/>
            <a:ext cx="228600" cy="381000"/>
          </a:xfrm>
          <a:prstGeom prst="curvedConnector3">
            <a:avLst>
              <a:gd name="adj1" fmla="val 2083"/>
            </a:avLst>
          </a:prstGeom>
          <a:noFill/>
          <a:ln w="9525">
            <a:solidFill>
              <a:schemeClr val="bg2"/>
            </a:solidFill>
            <a:round/>
            <a:headEnd/>
            <a:tailEnd/>
          </a:ln>
        </p:spPr>
      </p:cxnSp>
      <p:sp>
        <p:nvSpPr>
          <p:cNvPr id="53258" name="Oval 21"/>
          <p:cNvSpPr>
            <a:spLocks noChangeArrowheads="1"/>
          </p:cNvSpPr>
          <p:nvPr/>
        </p:nvSpPr>
        <p:spPr bwMode="auto">
          <a:xfrm>
            <a:off x="4724400" y="3079750"/>
            <a:ext cx="114300" cy="119063"/>
          </a:xfrm>
          <a:prstGeom prst="ellipse">
            <a:avLst/>
          </a:prstGeom>
          <a:solidFill>
            <a:schemeClr val="bg2"/>
          </a:solidFill>
          <a:ln w="9525">
            <a:solidFill>
              <a:schemeClr val="bg2"/>
            </a:solidFill>
            <a:round/>
            <a:headEnd/>
            <a:tailEnd/>
          </a:ln>
        </p:spPr>
        <p:txBody>
          <a:bodyPr wrap="none" anchor="ctr"/>
          <a:lstStyle/>
          <a:p>
            <a:endParaRPr lang="en-US"/>
          </a:p>
        </p:txBody>
      </p:sp>
      <p:sp>
        <p:nvSpPr>
          <p:cNvPr id="53259" name="Line 22"/>
          <p:cNvSpPr>
            <a:spLocks noChangeShapeType="1"/>
          </p:cNvSpPr>
          <p:nvPr/>
        </p:nvSpPr>
        <p:spPr bwMode="auto">
          <a:xfrm rot="5400000" flipH="1">
            <a:off x="4273550" y="1997075"/>
            <a:ext cx="609600" cy="0"/>
          </a:xfrm>
          <a:prstGeom prst="line">
            <a:avLst/>
          </a:prstGeom>
          <a:noFill/>
          <a:ln w="127000">
            <a:solidFill>
              <a:srgbClr val="D60093"/>
            </a:solidFill>
            <a:round/>
            <a:headEnd/>
            <a:tailEnd/>
          </a:ln>
        </p:spPr>
        <p:txBody>
          <a:bodyPr wrap="none" anchor="ctr"/>
          <a:lstStyle/>
          <a:p>
            <a:endParaRPr lang="en-US"/>
          </a:p>
        </p:txBody>
      </p:sp>
      <p:sp>
        <p:nvSpPr>
          <p:cNvPr id="53260" name="AutoShape 23"/>
          <p:cNvSpPr>
            <a:spLocks noChangeArrowheads="1"/>
          </p:cNvSpPr>
          <p:nvPr/>
        </p:nvSpPr>
        <p:spPr bwMode="auto">
          <a:xfrm>
            <a:off x="2971800" y="2584450"/>
            <a:ext cx="1066800" cy="990600"/>
          </a:xfrm>
          <a:custGeom>
            <a:avLst/>
            <a:gdLst>
              <a:gd name="T0" fmla="*/ 1301102394 w 21600"/>
              <a:gd name="T1" fmla="*/ 0 h 21600"/>
              <a:gd name="T2" fmla="*/ 381054204 w 21600"/>
              <a:gd name="T3" fmla="*/ 305093958 h 21600"/>
              <a:gd name="T4" fmla="*/ 0 w 21600"/>
              <a:gd name="T5" fmla="*/ 1041734762 h 21600"/>
              <a:gd name="T6" fmla="*/ 381054204 w 21600"/>
              <a:gd name="T7" fmla="*/ 1778376575 h 21600"/>
              <a:gd name="T8" fmla="*/ 1301102394 w 21600"/>
              <a:gd name="T9" fmla="*/ 2083469524 h 21600"/>
              <a:gd name="T10" fmla="*/ 2147483647 w 21600"/>
              <a:gd name="T11" fmla="*/ 1778376575 h 21600"/>
              <a:gd name="T12" fmla="*/ 2147483647 w 21600"/>
              <a:gd name="T13" fmla="*/ 1041734762 h 21600"/>
              <a:gd name="T14" fmla="*/ 2147483647 w 21600"/>
              <a:gd name="T15" fmla="*/ 3050939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3261" name="Text Box 24"/>
          <p:cNvSpPr txBox="1">
            <a:spLocks noChangeArrowheads="1"/>
          </p:cNvSpPr>
          <p:nvPr/>
        </p:nvSpPr>
        <p:spPr bwMode="auto">
          <a:xfrm>
            <a:off x="5334000" y="2911475"/>
            <a:ext cx="10668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3262" name="Line 25"/>
          <p:cNvSpPr>
            <a:spLocks noChangeShapeType="1"/>
          </p:cNvSpPr>
          <p:nvPr/>
        </p:nvSpPr>
        <p:spPr bwMode="auto">
          <a:xfrm flipH="1">
            <a:off x="4827588" y="3173413"/>
            <a:ext cx="506412" cy="0"/>
          </a:xfrm>
          <a:prstGeom prst="line">
            <a:avLst/>
          </a:prstGeom>
          <a:noFill/>
          <a:ln w="9525">
            <a:solidFill>
              <a:schemeClr val="tx1"/>
            </a:solidFill>
            <a:round/>
            <a:headEnd/>
            <a:tailEnd type="triangle" w="med" len="med"/>
          </a:ln>
        </p:spPr>
        <p:txBody>
          <a:bodyPr wrap="none" anchor="ctr"/>
          <a:lstStyle/>
          <a:p>
            <a:endParaRPr lang="en-US"/>
          </a:p>
        </p:txBody>
      </p:sp>
      <p:sp>
        <p:nvSpPr>
          <p:cNvPr id="53263" name="AutoShape 26"/>
          <p:cNvSpPr>
            <a:spLocks noChangeArrowheads="1"/>
          </p:cNvSpPr>
          <p:nvPr/>
        </p:nvSpPr>
        <p:spPr bwMode="auto">
          <a:xfrm rot="-323267">
            <a:off x="4456113" y="2816225"/>
            <a:ext cx="571500" cy="609600"/>
          </a:xfrm>
          <a:custGeom>
            <a:avLst/>
            <a:gdLst>
              <a:gd name="T0" fmla="*/ 200037363 w 21600"/>
              <a:gd name="T1" fmla="*/ 0 h 21600"/>
              <a:gd name="T2" fmla="*/ 58585211 w 21600"/>
              <a:gd name="T3" fmla="*/ 71100586 h 21600"/>
              <a:gd name="T4" fmla="*/ 0 w 21600"/>
              <a:gd name="T5" fmla="*/ 242771193 h 21600"/>
              <a:gd name="T6" fmla="*/ 58585211 w 21600"/>
              <a:gd name="T7" fmla="*/ 414441942 h 21600"/>
              <a:gd name="T8" fmla="*/ 200037363 w 21600"/>
              <a:gd name="T9" fmla="*/ 485542386 h 21600"/>
              <a:gd name="T10" fmla="*/ 341489436 w 21600"/>
              <a:gd name="T11" fmla="*/ 414441942 h 21600"/>
              <a:gd name="T12" fmla="*/ 400074726 w 21600"/>
              <a:gd name="T13" fmla="*/ 242771193 h 21600"/>
              <a:gd name="T14" fmla="*/ 341489436 w 21600"/>
              <a:gd name="T15" fmla="*/ 711005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091" y="14682"/>
                </a:moveTo>
                <a:cubicBezTo>
                  <a:pt x="17811" y="13515"/>
                  <a:pt x="18193" y="12171"/>
                  <a:pt x="18193" y="10800"/>
                </a:cubicBezTo>
                <a:cubicBezTo>
                  <a:pt x="18193" y="6716"/>
                  <a:pt x="14883" y="3407"/>
                  <a:pt x="10800" y="3407"/>
                </a:cubicBezTo>
                <a:cubicBezTo>
                  <a:pt x="9428" y="3406"/>
                  <a:pt x="8084" y="3788"/>
                  <a:pt x="6917" y="4508"/>
                </a:cubicBezTo>
                <a:close/>
                <a:moveTo>
                  <a:pt x="4508" y="6917"/>
                </a:moveTo>
                <a:cubicBezTo>
                  <a:pt x="3788" y="8084"/>
                  <a:pt x="3407" y="9428"/>
                  <a:pt x="3407" y="10799"/>
                </a:cubicBezTo>
                <a:cubicBezTo>
                  <a:pt x="3407" y="14883"/>
                  <a:pt x="6716" y="18193"/>
                  <a:pt x="10800" y="18193"/>
                </a:cubicBezTo>
                <a:cubicBezTo>
                  <a:pt x="12171" y="18193"/>
                  <a:pt x="13515" y="17811"/>
                  <a:pt x="14682" y="17091"/>
                </a:cubicBez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dirty="0">
                <a:solidFill>
                  <a:srgbClr val="FFFF00"/>
                </a:solidFill>
              </a:rPr>
              <a:t>Static Blockage</a:t>
            </a:r>
          </a:p>
        </p:txBody>
      </p:sp>
      <p:sp>
        <p:nvSpPr>
          <p:cNvPr id="54275" name="Oval 3"/>
          <p:cNvSpPr>
            <a:spLocks noChangeArrowheads="1"/>
          </p:cNvSpPr>
          <p:nvPr/>
        </p:nvSpPr>
        <p:spPr bwMode="auto">
          <a:xfrm>
            <a:off x="20701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4276" name="Oval 4"/>
          <p:cNvSpPr>
            <a:spLocks noChangeArrowheads="1"/>
          </p:cNvSpPr>
          <p:nvPr/>
        </p:nvSpPr>
        <p:spPr bwMode="auto">
          <a:xfrm>
            <a:off x="40132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4277" name="Oval 5"/>
          <p:cNvSpPr>
            <a:spLocks noChangeArrowheads="1"/>
          </p:cNvSpPr>
          <p:nvPr/>
        </p:nvSpPr>
        <p:spPr bwMode="auto">
          <a:xfrm>
            <a:off x="5956300" y="2005013"/>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54278" name="Line 6"/>
          <p:cNvSpPr>
            <a:spLocks noChangeShapeType="1"/>
          </p:cNvSpPr>
          <p:nvPr/>
        </p:nvSpPr>
        <p:spPr bwMode="auto">
          <a:xfrm>
            <a:off x="2913063" y="3605213"/>
            <a:ext cx="0" cy="533400"/>
          </a:xfrm>
          <a:prstGeom prst="line">
            <a:avLst/>
          </a:prstGeom>
          <a:noFill/>
          <a:ln w="127000">
            <a:solidFill>
              <a:srgbClr val="6699FF"/>
            </a:solidFill>
            <a:round/>
            <a:headEnd/>
            <a:tailEnd/>
          </a:ln>
        </p:spPr>
        <p:txBody>
          <a:bodyPr wrap="none" anchor="ctr"/>
          <a:lstStyle/>
          <a:p>
            <a:endParaRPr lang="en-US"/>
          </a:p>
        </p:txBody>
      </p:sp>
      <p:sp>
        <p:nvSpPr>
          <p:cNvPr id="54279" name="Line 7"/>
          <p:cNvSpPr>
            <a:spLocks noChangeShapeType="1"/>
          </p:cNvSpPr>
          <p:nvPr/>
        </p:nvSpPr>
        <p:spPr bwMode="auto">
          <a:xfrm>
            <a:off x="6794500" y="3605213"/>
            <a:ext cx="0" cy="533400"/>
          </a:xfrm>
          <a:prstGeom prst="line">
            <a:avLst/>
          </a:prstGeom>
          <a:noFill/>
          <a:ln w="127000">
            <a:solidFill>
              <a:srgbClr val="6699FF"/>
            </a:solidFill>
            <a:round/>
            <a:headEnd/>
            <a:tailEnd/>
          </a:ln>
        </p:spPr>
        <p:txBody>
          <a:bodyPr wrap="none" anchor="ctr"/>
          <a:lstStyle/>
          <a:p>
            <a:endParaRPr lang="en-US"/>
          </a:p>
        </p:txBody>
      </p:sp>
      <p:sp>
        <p:nvSpPr>
          <p:cNvPr id="54280" name="Line 8"/>
          <p:cNvSpPr>
            <a:spLocks noChangeShapeType="1"/>
          </p:cNvSpPr>
          <p:nvPr/>
        </p:nvSpPr>
        <p:spPr bwMode="auto">
          <a:xfrm>
            <a:off x="4826000" y="3605213"/>
            <a:ext cx="0" cy="533400"/>
          </a:xfrm>
          <a:prstGeom prst="line">
            <a:avLst/>
          </a:prstGeom>
          <a:noFill/>
          <a:ln w="127000">
            <a:solidFill>
              <a:srgbClr val="6699FF"/>
            </a:solidFill>
            <a:round/>
            <a:headEnd/>
            <a:tailEnd/>
          </a:ln>
        </p:spPr>
        <p:txBody>
          <a:bodyPr wrap="none" anchor="ctr"/>
          <a:lstStyle/>
          <a:p>
            <a:endParaRPr lang="en-US"/>
          </a:p>
        </p:txBody>
      </p:sp>
      <p:cxnSp>
        <p:nvCxnSpPr>
          <p:cNvPr id="54281" name="AutoShape 9"/>
          <p:cNvCxnSpPr>
            <a:cxnSpLocks noChangeShapeType="1"/>
          </p:cNvCxnSpPr>
          <p:nvPr/>
        </p:nvCxnSpPr>
        <p:spPr bwMode="auto">
          <a:xfrm>
            <a:off x="2832100" y="4202113"/>
            <a:ext cx="4800600" cy="0"/>
          </a:xfrm>
          <a:prstGeom prst="straightConnector1">
            <a:avLst/>
          </a:prstGeom>
          <a:noFill/>
          <a:ln w="127000">
            <a:solidFill>
              <a:srgbClr val="6699FF"/>
            </a:solidFill>
            <a:round/>
            <a:headEnd/>
            <a:tailEnd/>
          </a:ln>
        </p:spPr>
      </p:cxnSp>
      <p:sp>
        <p:nvSpPr>
          <p:cNvPr id="54282" name="Line 10"/>
          <p:cNvSpPr>
            <a:spLocks noChangeShapeType="1"/>
          </p:cNvSpPr>
          <p:nvPr/>
        </p:nvSpPr>
        <p:spPr bwMode="auto">
          <a:xfrm>
            <a:off x="7167563" y="4202113"/>
            <a:ext cx="0" cy="1079500"/>
          </a:xfrm>
          <a:prstGeom prst="line">
            <a:avLst/>
          </a:prstGeom>
          <a:noFill/>
          <a:ln w="127000">
            <a:solidFill>
              <a:srgbClr val="6699FF"/>
            </a:solidFill>
            <a:round/>
            <a:headEnd/>
            <a:tailEnd/>
          </a:ln>
        </p:spPr>
        <p:txBody>
          <a:bodyPr wrap="none" anchor="ctr"/>
          <a:lstStyle/>
          <a:p>
            <a:endParaRPr lang="en-US"/>
          </a:p>
        </p:txBody>
      </p:sp>
      <p:sp>
        <p:nvSpPr>
          <p:cNvPr id="54283" name="Rectangle 11"/>
          <p:cNvSpPr>
            <a:spLocks noChangeArrowheads="1"/>
          </p:cNvSpPr>
          <p:nvPr/>
        </p:nvSpPr>
        <p:spPr bwMode="auto">
          <a:xfrm>
            <a:off x="7632700" y="3605213"/>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54284" name="Oval 12"/>
          <p:cNvSpPr>
            <a:spLocks noChangeArrowheads="1"/>
          </p:cNvSpPr>
          <p:nvPr/>
        </p:nvSpPr>
        <p:spPr bwMode="auto">
          <a:xfrm>
            <a:off x="7708900" y="3681413"/>
            <a:ext cx="990600" cy="977900"/>
          </a:xfrm>
          <a:prstGeom prst="ellipse">
            <a:avLst/>
          </a:prstGeom>
          <a:noFill/>
          <a:ln w="9525">
            <a:solidFill>
              <a:schemeClr val="bg2"/>
            </a:solidFill>
            <a:round/>
            <a:headEnd/>
            <a:tailEnd/>
          </a:ln>
        </p:spPr>
        <p:txBody>
          <a:bodyPr wrap="none" anchor="ctr"/>
          <a:lstStyle/>
          <a:p>
            <a:endParaRPr lang="en-US"/>
          </a:p>
        </p:txBody>
      </p:sp>
      <p:sp>
        <p:nvSpPr>
          <p:cNvPr id="54285" name="Oval 13"/>
          <p:cNvSpPr>
            <a:spLocks noChangeArrowheads="1"/>
          </p:cNvSpPr>
          <p:nvPr/>
        </p:nvSpPr>
        <p:spPr bwMode="auto">
          <a:xfrm>
            <a:off x="8089900" y="4062413"/>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54286" name="Oval 14"/>
          <p:cNvSpPr>
            <a:spLocks noChangeArrowheads="1"/>
          </p:cNvSpPr>
          <p:nvPr/>
        </p:nvSpPr>
        <p:spPr bwMode="auto">
          <a:xfrm>
            <a:off x="8089900" y="3757613"/>
            <a:ext cx="228600" cy="152400"/>
          </a:xfrm>
          <a:prstGeom prst="ellipse">
            <a:avLst/>
          </a:prstGeom>
          <a:noFill/>
          <a:ln w="9525">
            <a:solidFill>
              <a:schemeClr val="bg2"/>
            </a:solidFill>
            <a:round/>
            <a:headEnd/>
            <a:tailEnd/>
          </a:ln>
        </p:spPr>
        <p:txBody>
          <a:bodyPr wrap="none" anchor="ctr"/>
          <a:lstStyle/>
          <a:p>
            <a:endParaRPr lang="en-US"/>
          </a:p>
        </p:txBody>
      </p:sp>
      <p:sp>
        <p:nvSpPr>
          <p:cNvPr id="54287" name="Oval 15"/>
          <p:cNvSpPr>
            <a:spLocks noChangeArrowheads="1"/>
          </p:cNvSpPr>
          <p:nvPr/>
        </p:nvSpPr>
        <p:spPr bwMode="auto">
          <a:xfrm rot="16200000" flipV="1">
            <a:off x="7708900" y="4081463"/>
            <a:ext cx="228600" cy="152400"/>
          </a:xfrm>
          <a:prstGeom prst="ellipse">
            <a:avLst/>
          </a:prstGeom>
          <a:noFill/>
          <a:ln w="9525">
            <a:solidFill>
              <a:schemeClr val="bg2"/>
            </a:solidFill>
            <a:round/>
            <a:headEnd/>
            <a:tailEnd/>
          </a:ln>
        </p:spPr>
        <p:txBody>
          <a:bodyPr wrap="none" anchor="ctr"/>
          <a:lstStyle/>
          <a:p>
            <a:endParaRPr lang="en-US"/>
          </a:p>
        </p:txBody>
      </p:sp>
      <p:sp>
        <p:nvSpPr>
          <p:cNvPr id="54288" name="Oval 16"/>
          <p:cNvSpPr>
            <a:spLocks noChangeArrowheads="1"/>
          </p:cNvSpPr>
          <p:nvPr/>
        </p:nvSpPr>
        <p:spPr bwMode="auto">
          <a:xfrm rot="-5400000">
            <a:off x="8470900" y="4100513"/>
            <a:ext cx="228600" cy="152400"/>
          </a:xfrm>
          <a:prstGeom prst="ellipse">
            <a:avLst/>
          </a:prstGeom>
          <a:noFill/>
          <a:ln w="9525">
            <a:solidFill>
              <a:schemeClr val="bg2"/>
            </a:solidFill>
            <a:round/>
            <a:headEnd/>
            <a:tailEnd/>
          </a:ln>
        </p:spPr>
        <p:txBody>
          <a:bodyPr wrap="none" anchor="ctr"/>
          <a:lstStyle/>
          <a:p>
            <a:endParaRPr lang="en-US"/>
          </a:p>
        </p:txBody>
      </p:sp>
      <p:sp>
        <p:nvSpPr>
          <p:cNvPr id="54289" name="Oval 17"/>
          <p:cNvSpPr>
            <a:spLocks noChangeArrowheads="1"/>
          </p:cNvSpPr>
          <p:nvPr/>
        </p:nvSpPr>
        <p:spPr bwMode="auto">
          <a:xfrm>
            <a:off x="8089900" y="4443413"/>
            <a:ext cx="228600" cy="152400"/>
          </a:xfrm>
          <a:prstGeom prst="ellipse">
            <a:avLst/>
          </a:prstGeom>
          <a:noFill/>
          <a:ln w="9525">
            <a:solidFill>
              <a:schemeClr val="bg2"/>
            </a:solidFill>
            <a:round/>
            <a:headEnd/>
            <a:tailEnd/>
          </a:ln>
        </p:spPr>
        <p:txBody>
          <a:bodyPr wrap="none" anchor="ctr"/>
          <a:lstStyle/>
          <a:p>
            <a:endParaRPr lang="en-US"/>
          </a:p>
        </p:txBody>
      </p:sp>
      <p:sp>
        <p:nvSpPr>
          <p:cNvPr id="54290" name="Rectangle 18"/>
          <p:cNvSpPr>
            <a:spLocks noChangeArrowheads="1"/>
          </p:cNvSpPr>
          <p:nvPr/>
        </p:nvSpPr>
        <p:spPr bwMode="auto">
          <a:xfrm>
            <a:off x="5956300" y="5281613"/>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54291" name="Oval 19"/>
          <p:cNvSpPr>
            <a:spLocks noChangeArrowheads="1"/>
          </p:cNvSpPr>
          <p:nvPr/>
        </p:nvSpPr>
        <p:spPr bwMode="auto">
          <a:xfrm>
            <a:off x="7308850" y="5357813"/>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4292" name="Oval 20"/>
          <p:cNvSpPr>
            <a:spLocks noChangeArrowheads="1"/>
          </p:cNvSpPr>
          <p:nvPr/>
        </p:nvSpPr>
        <p:spPr bwMode="auto">
          <a:xfrm>
            <a:off x="7480300" y="5510213"/>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54293" name="Text Box 21"/>
          <p:cNvSpPr txBox="1">
            <a:spLocks noChangeArrowheads="1"/>
          </p:cNvSpPr>
          <p:nvPr/>
        </p:nvSpPr>
        <p:spPr bwMode="auto">
          <a:xfrm>
            <a:off x="5956300" y="5357813"/>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54294" name="AutoShape 22"/>
          <p:cNvSpPr>
            <a:spLocks noChangeArrowheads="1"/>
          </p:cNvSpPr>
          <p:nvPr/>
        </p:nvSpPr>
        <p:spPr bwMode="auto">
          <a:xfrm rot="10800000">
            <a:off x="317500" y="5281613"/>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4295" name="Rectangle 23"/>
          <p:cNvSpPr>
            <a:spLocks noChangeArrowheads="1"/>
          </p:cNvSpPr>
          <p:nvPr/>
        </p:nvSpPr>
        <p:spPr bwMode="auto">
          <a:xfrm>
            <a:off x="1231900" y="5053013"/>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4296" name="Line 24"/>
          <p:cNvSpPr>
            <a:spLocks noChangeShapeType="1"/>
          </p:cNvSpPr>
          <p:nvPr/>
        </p:nvSpPr>
        <p:spPr bwMode="auto">
          <a:xfrm flipH="1">
            <a:off x="1460500" y="2767013"/>
            <a:ext cx="609600" cy="0"/>
          </a:xfrm>
          <a:prstGeom prst="line">
            <a:avLst/>
          </a:prstGeom>
          <a:noFill/>
          <a:ln w="127000">
            <a:solidFill>
              <a:srgbClr val="D60093"/>
            </a:solidFill>
            <a:round/>
            <a:headEnd/>
            <a:tailEnd/>
          </a:ln>
        </p:spPr>
        <p:txBody>
          <a:bodyPr wrap="none" anchor="ctr"/>
          <a:lstStyle/>
          <a:p>
            <a:endParaRPr lang="en-US"/>
          </a:p>
        </p:txBody>
      </p:sp>
      <p:sp>
        <p:nvSpPr>
          <p:cNvPr id="54297" name="Line 25"/>
          <p:cNvSpPr>
            <a:spLocks noChangeShapeType="1"/>
          </p:cNvSpPr>
          <p:nvPr/>
        </p:nvSpPr>
        <p:spPr bwMode="auto">
          <a:xfrm flipV="1">
            <a:off x="1520825" y="2767013"/>
            <a:ext cx="0" cy="2286000"/>
          </a:xfrm>
          <a:prstGeom prst="line">
            <a:avLst/>
          </a:prstGeom>
          <a:noFill/>
          <a:ln w="127000">
            <a:solidFill>
              <a:srgbClr val="D60093"/>
            </a:solidFill>
            <a:round/>
            <a:headEnd/>
            <a:tailEnd/>
          </a:ln>
        </p:spPr>
        <p:txBody>
          <a:bodyPr wrap="none" anchor="ctr"/>
          <a:lstStyle/>
          <a:p>
            <a:endParaRPr lang="en-US"/>
          </a:p>
        </p:txBody>
      </p:sp>
      <p:sp>
        <p:nvSpPr>
          <p:cNvPr id="54298" name="Oval 26"/>
          <p:cNvSpPr>
            <a:spLocks noChangeArrowheads="1"/>
          </p:cNvSpPr>
          <p:nvPr/>
        </p:nvSpPr>
        <p:spPr bwMode="auto">
          <a:xfrm>
            <a:off x="1689100" y="5815013"/>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54299" name="Line 27"/>
          <p:cNvSpPr>
            <a:spLocks noChangeShapeType="1"/>
          </p:cNvSpPr>
          <p:nvPr/>
        </p:nvSpPr>
        <p:spPr bwMode="auto">
          <a:xfrm>
            <a:off x="469900" y="5629275"/>
            <a:ext cx="0" cy="381000"/>
          </a:xfrm>
          <a:prstGeom prst="line">
            <a:avLst/>
          </a:prstGeom>
          <a:noFill/>
          <a:ln w="9525">
            <a:solidFill>
              <a:schemeClr val="bg2"/>
            </a:solidFill>
            <a:round/>
            <a:headEnd/>
            <a:tailEnd/>
          </a:ln>
        </p:spPr>
        <p:txBody>
          <a:bodyPr wrap="none" anchor="ctr"/>
          <a:lstStyle/>
          <a:p>
            <a:endParaRPr lang="en-US"/>
          </a:p>
        </p:txBody>
      </p:sp>
      <p:sp>
        <p:nvSpPr>
          <p:cNvPr id="54300" name="Line 28"/>
          <p:cNvSpPr>
            <a:spLocks noChangeShapeType="1"/>
          </p:cNvSpPr>
          <p:nvPr/>
        </p:nvSpPr>
        <p:spPr bwMode="auto">
          <a:xfrm>
            <a:off x="1689100" y="5281613"/>
            <a:ext cx="0" cy="381000"/>
          </a:xfrm>
          <a:prstGeom prst="line">
            <a:avLst/>
          </a:prstGeom>
          <a:noFill/>
          <a:ln w="9525">
            <a:solidFill>
              <a:schemeClr val="bg2"/>
            </a:solidFill>
            <a:round/>
            <a:headEnd/>
            <a:tailEnd/>
          </a:ln>
        </p:spPr>
        <p:txBody>
          <a:bodyPr wrap="none" anchor="ctr"/>
          <a:lstStyle/>
          <a:p>
            <a:endParaRPr lang="en-US"/>
          </a:p>
        </p:txBody>
      </p:sp>
      <p:sp>
        <p:nvSpPr>
          <p:cNvPr id="54301" name="Line 29"/>
          <p:cNvSpPr>
            <a:spLocks noChangeShapeType="1"/>
          </p:cNvSpPr>
          <p:nvPr/>
        </p:nvSpPr>
        <p:spPr bwMode="auto">
          <a:xfrm>
            <a:off x="469900" y="5891213"/>
            <a:ext cx="838200" cy="0"/>
          </a:xfrm>
          <a:prstGeom prst="line">
            <a:avLst/>
          </a:prstGeom>
          <a:noFill/>
          <a:ln w="9525">
            <a:solidFill>
              <a:schemeClr val="bg2"/>
            </a:solidFill>
            <a:round/>
            <a:headEnd/>
            <a:tailEnd/>
          </a:ln>
        </p:spPr>
        <p:txBody>
          <a:bodyPr wrap="none" anchor="ctr"/>
          <a:lstStyle/>
          <a:p>
            <a:endParaRPr lang="en-US"/>
          </a:p>
        </p:txBody>
      </p:sp>
      <p:cxnSp>
        <p:nvCxnSpPr>
          <p:cNvPr id="54302" name="AutoShape 30"/>
          <p:cNvCxnSpPr>
            <a:cxnSpLocks noChangeShapeType="1"/>
            <a:stCxn id="54301" idx="1"/>
            <a:endCxn id="54300" idx="1"/>
          </p:cNvCxnSpPr>
          <p:nvPr/>
        </p:nvCxnSpPr>
        <p:spPr bwMode="auto">
          <a:xfrm rot="5400000" flipH="1" flipV="1">
            <a:off x="1384300" y="5586413"/>
            <a:ext cx="228600" cy="381000"/>
          </a:xfrm>
          <a:prstGeom prst="curvedConnector3">
            <a:avLst>
              <a:gd name="adj1" fmla="val 2083"/>
            </a:avLst>
          </a:prstGeom>
          <a:noFill/>
          <a:ln w="9525">
            <a:solidFill>
              <a:schemeClr val="bg2"/>
            </a:solidFill>
            <a:round/>
            <a:headEnd/>
            <a:tailEnd/>
          </a:ln>
        </p:spPr>
      </p:cxnSp>
      <p:sp>
        <p:nvSpPr>
          <p:cNvPr id="54303" name="Text Box 31"/>
          <p:cNvSpPr txBox="1">
            <a:spLocks noChangeArrowheads="1"/>
          </p:cNvSpPr>
          <p:nvPr/>
        </p:nvSpPr>
        <p:spPr bwMode="auto">
          <a:xfrm>
            <a:off x="2379663"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54304" name="Text Box 32"/>
          <p:cNvSpPr txBox="1">
            <a:spLocks noChangeArrowheads="1"/>
          </p:cNvSpPr>
          <p:nvPr/>
        </p:nvSpPr>
        <p:spPr bwMode="auto">
          <a:xfrm>
            <a:off x="4292600"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54305" name="Text Box 33"/>
          <p:cNvSpPr txBox="1">
            <a:spLocks noChangeArrowheads="1"/>
          </p:cNvSpPr>
          <p:nvPr/>
        </p:nvSpPr>
        <p:spPr bwMode="auto">
          <a:xfrm>
            <a:off x="6032500" y="2446338"/>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54306" name="Text Box 34"/>
          <p:cNvSpPr txBox="1">
            <a:spLocks noChangeArrowheads="1"/>
          </p:cNvSpPr>
          <p:nvPr/>
        </p:nvSpPr>
        <p:spPr bwMode="auto">
          <a:xfrm>
            <a:off x="7600950" y="3240088"/>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54307" name="Text Box 35"/>
          <p:cNvSpPr txBox="1">
            <a:spLocks noChangeArrowheads="1"/>
          </p:cNvSpPr>
          <p:nvPr/>
        </p:nvSpPr>
        <p:spPr bwMode="auto">
          <a:xfrm>
            <a:off x="85725" y="6196013"/>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54308" name="Text Box 36"/>
          <p:cNvSpPr txBox="1">
            <a:spLocks noChangeArrowheads="1"/>
          </p:cNvSpPr>
          <p:nvPr/>
        </p:nvSpPr>
        <p:spPr bwMode="auto">
          <a:xfrm>
            <a:off x="2728913" y="5629275"/>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4309" name="Line 37"/>
          <p:cNvSpPr>
            <a:spLocks noChangeShapeType="1"/>
          </p:cNvSpPr>
          <p:nvPr/>
        </p:nvSpPr>
        <p:spPr bwMode="auto">
          <a:xfrm flipH="1">
            <a:off x="1917700" y="5891213"/>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87078" name="AutoShape 38"/>
          <p:cNvSpPr>
            <a:spLocks noChangeArrowheads="1"/>
          </p:cNvSpPr>
          <p:nvPr/>
        </p:nvSpPr>
        <p:spPr bwMode="auto">
          <a:xfrm>
            <a:off x="2070100" y="2005013"/>
            <a:ext cx="1608138" cy="1600200"/>
          </a:xfrm>
          <a:custGeom>
            <a:avLst/>
            <a:gdLst>
              <a:gd name="T0" fmla="*/ 2147483647 w 21600"/>
              <a:gd name="T1" fmla="*/ 0 h 21600"/>
              <a:gd name="T2" fmla="*/ 1305292384 w 21600"/>
              <a:gd name="T3" fmla="*/ 1286060717 h 21600"/>
              <a:gd name="T4" fmla="*/ 0 w 21600"/>
              <a:gd name="T5" fmla="*/ 2147483647 h 21600"/>
              <a:gd name="T6" fmla="*/ 1305292384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7079" name="AutoShape 39"/>
          <p:cNvSpPr>
            <a:spLocks noChangeArrowheads="1"/>
          </p:cNvSpPr>
          <p:nvPr/>
        </p:nvSpPr>
        <p:spPr bwMode="auto">
          <a:xfrm>
            <a:off x="4021138" y="2005013"/>
            <a:ext cx="1608137" cy="1600200"/>
          </a:xfrm>
          <a:custGeom>
            <a:avLst/>
            <a:gdLst>
              <a:gd name="T0" fmla="*/ 2147483647 w 21600"/>
              <a:gd name="T1" fmla="*/ 0 h 21600"/>
              <a:gd name="T2" fmla="*/ 1305290381 w 21600"/>
              <a:gd name="T3" fmla="*/ 1286060717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7080" name="AutoShape 40"/>
          <p:cNvSpPr>
            <a:spLocks noChangeArrowheads="1"/>
          </p:cNvSpPr>
          <p:nvPr/>
        </p:nvSpPr>
        <p:spPr bwMode="auto">
          <a:xfrm>
            <a:off x="5948363" y="2005013"/>
            <a:ext cx="1608137" cy="1600200"/>
          </a:xfrm>
          <a:custGeom>
            <a:avLst/>
            <a:gdLst>
              <a:gd name="T0" fmla="*/ 2147483647 w 21600"/>
              <a:gd name="T1" fmla="*/ 0 h 21600"/>
              <a:gd name="T2" fmla="*/ 1305290381 w 21600"/>
              <a:gd name="T3" fmla="*/ 1286060717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4313" name="AutoShape 41"/>
          <p:cNvSpPr>
            <a:spLocks noChangeArrowheads="1"/>
          </p:cNvSpPr>
          <p:nvPr/>
        </p:nvSpPr>
        <p:spPr bwMode="auto">
          <a:xfrm>
            <a:off x="7513638" y="3541713"/>
            <a:ext cx="1341437" cy="1319212"/>
          </a:xfrm>
          <a:custGeom>
            <a:avLst/>
            <a:gdLst>
              <a:gd name="T0" fmla="*/ 2147483647 w 21600"/>
              <a:gd name="T1" fmla="*/ 0 h 21600"/>
              <a:gd name="T2" fmla="*/ 757616763 w 21600"/>
              <a:gd name="T3" fmla="*/ 720578497 h 21600"/>
              <a:gd name="T4" fmla="*/ 0 w 21600"/>
              <a:gd name="T5" fmla="*/ 2147483647 h 21600"/>
              <a:gd name="T6" fmla="*/ 757616763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72057849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7082" name="Rectangle 42"/>
          <p:cNvSpPr>
            <a:spLocks noChangeArrowheads="1"/>
          </p:cNvSpPr>
          <p:nvPr/>
        </p:nvSpPr>
        <p:spPr bwMode="auto">
          <a:xfrm>
            <a:off x="584200" y="1524000"/>
            <a:ext cx="8077200" cy="469900"/>
          </a:xfrm>
          <a:prstGeom prst="rect">
            <a:avLst/>
          </a:prstGeom>
          <a:noFill/>
          <a:ln w="9525">
            <a:noFill/>
            <a:miter lim="800000"/>
            <a:headEnd/>
            <a:tailEnd/>
          </a:ln>
        </p:spPr>
        <p:txBody>
          <a:bodyPr/>
          <a:lstStyle/>
          <a:p>
            <a:pPr marL="342900" indent="-342900" algn="just">
              <a:lnSpc>
                <a:spcPct val="90000"/>
              </a:lnSpc>
              <a:spcBef>
                <a:spcPct val="20000"/>
              </a:spcBef>
              <a:buClr>
                <a:srgbClr val="FF0000"/>
              </a:buClr>
              <a:buSzPct val="110000"/>
            </a:pPr>
            <a:r>
              <a:rPr lang="en-US" sz="2000" b="1">
                <a:solidFill>
                  <a:srgbClr val="FF0000"/>
                </a:solidFill>
              </a:rPr>
              <a:t>All pitot-static instrument becomes affected when static port is blocked.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70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707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707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87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8" grpId="0" animBg="1"/>
      <p:bldP spid="87079" grpId="0" animBg="1"/>
      <p:bldP spid="87080" grpId="0" animBg="1"/>
      <p:bldP spid="8708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36600" y="0"/>
            <a:ext cx="7772400" cy="1066800"/>
          </a:xfrm>
          <a:prstGeom prst="rect">
            <a:avLst/>
          </a:prstGeom>
          <a:noFill/>
          <a:ln w="9525">
            <a:noFill/>
            <a:miter lim="800000"/>
            <a:headEnd/>
            <a:tailEnd/>
          </a:ln>
        </p:spPr>
        <p:txBody>
          <a:bodyPr anchor="ctr"/>
          <a:lstStyle/>
          <a:p>
            <a:r>
              <a:rPr lang="en-US" sz="4400" dirty="0">
                <a:solidFill>
                  <a:srgbClr val="FFFF00"/>
                </a:solidFill>
              </a:rPr>
              <a:t>Static Blockage</a:t>
            </a:r>
          </a:p>
        </p:txBody>
      </p:sp>
      <p:sp>
        <p:nvSpPr>
          <p:cNvPr id="55299" name="Oval 3"/>
          <p:cNvSpPr>
            <a:spLocks noChangeArrowheads="1"/>
          </p:cNvSpPr>
          <p:nvPr/>
        </p:nvSpPr>
        <p:spPr bwMode="auto">
          <a:xfrm>
            <a:off x="2070100" y="2287588"/>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5300" name="Oval 4"/>
          <p:cNvSpPr>
            <a:spLocks noChangeArrowheads="1"/>
          </p:cNvSpPr>
          <p:nvPr/>
        </p:nvSpPr>
        <p:spPr bwMode="auto">
          <a:xfrm>
            <a:off x="4013200" y="2287588"/>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5301" name="Oval 5"/>
          <p:cNvSpPr>
            <a:spLocks noChangeArrowheads="1"/>
          </p:cNvSpPr>
          <p:nvPr/>
        </p:nvSpPr>
        <p:spPr bwMode="auto">
          <a:xfrm>
            <a:off x="5956300" y="2287588"/>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55302" name="Line 6"/>
          <p:cNvSpPr>
            <a:spLocks noChangeShapeType="1"/>
          </p:cNvSpPr>
          <p:nvPr/>
        </p:nvSpPr>
        <p:spPr bwMode="auto">
          <a:xfrm>
            <a:off x="2913063" y="3887788"/>
            <a:ext cx="0" cy="533400"/>
          </a:xfrm>
          <a:prstGeom prst="line">
            <a:avLst/>
          </a:prstGeom>
          <a:noFill/>
          <a:ln w="127000">
            <a:solidFill>
              <a:srgbClr val="6699FF"/>
            </a:solidFill>
            <a:round/>
            <a:headEnd/>
            <a:tailEnd/>
          </a:ln>
        </p:spPr>
        <p:txBody>
          <a:bodyPr wrap="none" anchor="ctr"/>
          <a:lstStyle/>
          <a:p>
            <a:endParaRPr lang="en-US"/>
          </a:p>
        </p:txBody>
      </p:sp>
      <p:sp>
        <p:nvSpPr>
          <p:cNvPr id="55303" name="Line 7"/>
          <p:cNvSpPr>
            <a:spLocks noChangeShapeType="1"/>
          </p:cNvSpPr>
          <p:nvPr/>
        </p:nvSpPr>
        <p:spPr bwMode="auto">
          <a:xfrm>
            <a:off x="6794500" y="3887788"/>
            <a:ext cx="0" cy="533400"/>
          </a:xfrm>
          <a:prstGeom prst="line">
            <a:avLst/>
          </a:prstGeom>
          <a:noFill/>
          <a:ln w="127000">
            <a:solidFill>
              <a:srgbClr val="6699FF"/>
            </a:solidFill>
            <a:round/>
            <a:headEnd/>
            <a:tailEnd/>
          </a:ln>
        </p:spPr>
        <p:txBody>
          <a:bodyPr wrap="none" anchor="ctr"/>
          <a:lstStyle/>
          <a:p>
            <a:endParaRPr lang="en-US"/>
          </a:p>
        </p:txBody>
      </p:sp>
      <p:sp>
        <p:nvSpPr>
          <p:cNvPr id="55304" name="Line 8"/>
          <p:cNvSpPr>
            <a:spLocks noChangeShapeType="1"/>
          </p:cNvSpPr>
          <p:nvPr/>
        </p:nvSpPr>
        <p:spPr bwMode="auto">
          <a:xfrm>
            <a:off x="4826000" y="3887788"/>
            <a:ext cx="0" cy="533400"/>
          </a:xfrm>
          <a:prstGeom prst="line">
            <a:avLst/>
          </a:prstGeom>
          <a:noFill/>
          <a:ln w="127000">
            <a:solidFill>
              <a:srgbClr val="6699FF"/>
            </a:solidFill>
            <a:round/>
            <a:headEnd/>
            <a:tailEnd/>
          </a:ln>
        </p:spPr>
        <p:txBody>
          <a:bodyPr wrap="none" anchor="ctr"/>
          <a:lstStyle/>
          <a:p>
            <a:endParaRPr lang="en-US"/>
          </a:p>
        </p:txBody>
      </p:sp>
      <p:cxnSp>
        <p:nvCxnSpPr>
          <p:cNvPr id="55305" name="AutoShape 9"/>
          <p:cNvCxnSpPr>
            <a:cxnSpLocks noChangeShapeType="1"/>
          </p:cNvCxnSpPr>
          <p:nvPr/>
        </p:nvCxnSpPr>
        <p:spPr bwMode="auto">
          <a:xfrm>
            <a:off x="2832100" y="4484688"/>
            <a:ext cx="4800600" cy="0"/>
          </a:xfrm>
          <a:prstGeom prst="straightConnector1">
            <a:avLst/>
          </a:prstGeom>
          <a:noFill/>
          <a:ln w="127000">
            <a:solidFill>
              <a:srgbClr val="6699FF"/>
            </a:solidFill>
            <a:round/>
            <a:headEnd/>
            <a:tailEnd/>
          </a:ln>
        </p:spPr>
      </p:cxnSp>
      <p:sp>
        <p:nvSpPr>
          <p:cNvPr id="55306" name="Line 10"/>
          <p:cNvSpPr>
            <a:spLocks noChangeShapeType="1"/>
          </p:cNvSpPr>
          <p:nvPr/>
        </p:nvSpPr>
        <p:spPr bwMode="auto">
          <a:xfrm>
            <a:off x="7167563" y="4484688"/>
            <a:ext cx="0" cy="1079500"/>
          </a:xfrm>
          <a:prstGeom prst="line">
            <a:avLst/>
          </a:prstGeom>
          <a:noFill/>
          <a:ln w="127000">
            <a:solidFill>
              <a:srgbClr val="6699FF"/>
            </a:solidFill>
            <a:round/>
            <a:headEnd/>
            <a:tailEnd/>
          </a:ln>
        </p:spPr>
        <p:txBody>
          <a:bodyPr wrap="none" anchor="ctr"/>
          <a:lstStyle/>
          <a:p>
            <a:endParaRPr lang="en-US"/>
          </a:p>
        </p:txBody>
      </p:sp>
      <p:sp>
        <p:nvSpPr>
          <p:cNvPr id="55307" name="Rectangle 11"/>
          <p:cNvSpPr>
            <a:spLocks noChangeArrowheads="1"/>
          </p:cNvSpPr>
          <p:nvPr/>
        </p:nvSpPr>
        <p:spPr bwMode="auto">
          <a:xfrm>
            <a:off x="7632700" y="3887788"/>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55308" name="Oval 12"/>
          <p:cNvSpPr>
            <a:spLocks noChangeArrowheads="1"/>
          </p:cNvSpPr>
          <p:nvPr/>
        </p:nvSpPr>
        <p:spPr bwMode="auto">
          <a:xfrm>
            <a:off x="7708900" y="3963988"/>
            <a:ext cx="990600" cy="977900"/>
          </a:xfrm>
          <a:prstGeom prst="ellipse">
            <a:avLst/>
          </a:prstGeom>
          <a:noFill/>
          <a:ln w="9525">
            <a:solidFill>
              <a:schemeClr val="bg2"/>
            </a:solidFill>
            <a:round/>
            <a:headEnd/>
            <a:tailEnd/>
          </a:ln>
        </p:spPr>
        <p:txBody>
          <a:bodyPr wrap="none" anchor="ctr"/>
          <a:lstStyle/>
          <a:p>
            <a:endParaRPr lang="en-US"/>
          </a:p>
        </p:txBody>
      </p:sp>
      <p:sp>
        <p:nvSpPr>
          <p:cNvPr id="55309" name="Oval 13"/>
          <p:cNvSpPr>
            <a:spLocks noChangeArrowheads="1"/>
          </p:cNvSpPr>
          <p:nvPr/>
        </p:nvSpPr>
        <p:spPr bwMode="auto">
          <a:xfrm>
            <a:off x="8089900" y="4344988"/>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55310" name="Oval 14"/>
          <p:cNvSpPr>
            <a:spLocks noChangeArrowheads="1"/>
          </p:cNvSpPr>
          <p:nvPr/>
        </p:nvSpPr>
        <p:spPr bwMode="auto">
          <a:xfrm>
            <a:off x="8089900" y="4040188"/>
            <a:ext cx="228600" cy="152400"/>
          </a:xfrm>
          <a:prstGeom prst="ellipse">
            <a:avLst/>
          </a:prstGeom>
          <a:noFill/>
          <a:ln w="9525">
            <a:solidFill>
              <a:schemeClr val="bg2"/>
            </a:solidFill>
            <a:round/>
            <a:headEnd/>
            <a:tailEnd/>
          </a:ln>
        </p:spPr>
        <p:txBody>
          <a:bodyPr wrap="none" anchor="ctr"/>
          <a:lstStyle/>
          <a:p>
            <a:endParaRPr lang="en-US"/>
          </a:p>
        </p:txBody>
      </p:sp>
      <p:sp>
        <p:nvSpPr>
          <p:cNvPr id="55311" name="Oval 15"/>
          <p:cNvSpPr>
            <a:spLocks noChangeArrowheads="1"/>
          </p:cNvSpPr>
          <p:nvPr/>
        </p:nvSpPr>
        <p:spPr bwMode="auto">
          <a:xfrm rot="16200000" flipV="1">
            <a:off x="7708900" y="4364038"/>
            <a:ext cx="228600" cy="152400"/>
          </a:xfrm>
          <a:prstGeom prst="ellipse">
            <a:avLst/>
          </a:prstGeom>
          <a:noFill/>
          <a:ln w="9525">
            <a:solidFill>
              <a:schemeClr val="bg2"/>
            </a:solidFill>
            <a:round/>
            <a:headEnd/>
            <a:tailEnd/>
          </a:ln>
        </p:spPr>
        <p:txBody>
          <a:bodyPr wrap="none" anchor="ctr"/>
          <a:lstStyle/>
          <a:p>
            <a:endParaRPr lang="en-US"/>
          </a:p>
        </p:txBody>
      </p:sp>
      <p:sp>
        <p:nvSpPr>
          <p:cNvPr id="55312" name="Oval 16"/>
          <p:cNvSpPr>
            <a:spLocks noChangeArrowheads="1"/>
          </p:cNvSpPr>
          <p:nvPr/>
        </p:nvSpPr>
        <p:spPr bwMode="auto">
          <a:xfrm rot="-5400000">
            <a:off x="8470900" y="4383088"/>
            <a:ext cx="228600" cy="152400"/>
          </a:xfrm>
          <a:prstGeom prst="ellipse">
            <a:avLst/>
          </a:prstGeom>
          <a:noFill/>
          <a:ln w="9525">
            <a:solidFill>
              <a:schemeClr val="bg2"/>
            </a:solidFill>
            <a:round/>
            <a:headEnd/>
            <a:tailEnd/>
          </a:ln>
        </p:spPr>
        <p:txBody>
          <a:bodyPr wrap="none" anchor="ctr"/>
          <a:lstStyle/>
          <a:p>
            <a:endParaRPr lang="en-US"/>
          </a:p>
        </p:txBody>
      </p:sp>
      <p:sp>
        <p:nvSpPr>
          <p:cNvPr id="55313" name="Oval 17"/>
          <p:cNvSpPr>
            <a:spLocks noChangeArrowheads="1"/>
          </p:cNvSpPr>
          <p:nvPr/>
        </p:nvSpPr>
        <p:spPr bwMode="auto">
          <a:xfrm>
            <a:off x="8089900" y="4725988"/>
            <a:ext cx="228600" cy="152400"/>
          </a:xfrm>
          <a:prstGeom prst="ellipse">
            <a:avLst/>
          </a:prstGeom>
          <a:noFill/>
          <a:ln w="9525">
            <a:solidFill>
              <a:schemeClr val="bg2"/>
            </a:solidFill>
            <a:round/>
            <a:headEnd/>
            <a:tailEnd/>
          </a:ln>
        </p:spPr>
        <p:txBody>
          <a:bodyPr wrap="none" anchor="ctr"/>
          <a:lstStyle/>
          <a:p>
            <a:endParaRPr lang="en-US"/>
          </a:p>
        </p:txBody>
      </p:sp>
      <p:sp>
        <p:nvSpPr>
          <p:cNvPr id="55314" name="Rectangle 18"/>
          <p:cNvSpPr>
            <a:spLocks noChangeArrowheads="1"/>
          </p:cNvSpPr>
          <p:nvPr/>
        </p:nvSpPr>
        <p:spPr bwMode="auto">
          <a:xfrm>
            <a:off x="5956300" y="5564188"/>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55315" name="Oval 19"/>
          <p:cNvSpPr>
            <a:spLocks noChangeArrowheads="1"/>
          </p:cNvSpPr>
          <p:nvPr/>
        </p:nvSpPr>
        <p:spPr bwMode="auto">
          <a:xfrm>
            <a:off x="7308850" y="5640388"/>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5316" name="Oval 20"/>
          <p:cNvSpPr>
            <a:spLocks noChangeArrowheads="1"/>
          </p:cNvSpPr>
          <p:nvPr/>
        </p:nvSpPr>
        <p:spPr bwMode="auto">
          <a:xfrm>
            <a:off x="7480300" y="5792788"/>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55317" name="Text Box 21"/>
          <p:cNvSpPr txBox="1">
            <a:spLocks noChangeArrowheads="1"/>
          </p:cNvSpPr>
          <p:nvPr/>
        </p:nvSpPr>
        <p:spPr bwMode="auto">
          <a:xfrm>
            <a:off x="5956300" y="5640388"/>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55318" name="AutoShape 22"/>
          <p:cNvSpPr>
            <a:spLocks noChangeArrowheads="1"/>
          </p:cNvSpPr>
          <p:nvPr/>
        </p:nvSpPr>
        <p:spPr bwMode="auto">
          <a:xfrm rot="10800000">
            <a:off x="317500" y="5564188"/>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5319" name="Rectangle 23"/>
          <p:cNvSpPr>
            <a:spLocks noChangeArrowheads="1"/>
          </p:cNvSpPr>
          <p:nvPr/>
        </p:nvSpPr>
        <p:spPr bwMode="auto">
          <a:xfrm>
            <a:off x="1231900" y="5335588"/>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5320" name="Line 24"/>
          <p:cNvSpPr>
            <a:spLocks noChangeShapeType="1"/>
          </p:cNvSpPr>
          <p:nvPr/>
        </p:nvSpPr>
        <p:spPr bwMode="auto">
          <a:xfrm flipH="1">
            <a:off x="1460500" y="3049588"/>
            <a:ext cx="609600" cy="0"/>
          </a:xfrm>
          <a:prstGeom prst="line">
            <a:avLst/>
          </a:prstGeom>
          <a:noFill/>
          <a:ln w="127000">
            <a:solidFill>
              <a:srgbClr val="D60093"/>
            </a:solidFill>
            <a:round/>
            <a:headEnd/>
            <a:tailEnd/>
          </a:ln>
        </p:spPr>
        <p:txBody>
          <a:bodyPr wrap="none" anchor="ctr"/>
          <a:lstStyle/>
          <a:p>
            <a:endParaRPr lang="en-US"/>
          </a:p>
        </p:txBody>
      </p:sp>
      <p:sp>
        <p:nvSpPr>
          <p:cNvPr id="55321" name="Line 25"/>
          <p:cNvSpPr>
            <a:spLocks noChangeShapeType="1"/>
          </p:cNvSpPr>
          <p:nvPr/>
        </p:nvSpPr>
        <p:spPr bwMode="auto">
          <a:xfrm flipV="1">
            <a:off x="1520825" y="3049588"/>
            <a:ext cx="0" cy="2286000"/>
          </a:xfrm>
          <a:prstGeom prst="line">
            <a:avLst/>
          </a:prstGeom>
          <a:noFill/>
          <a:ln w="127000">
            <a:solidFill>
              <a:srgbClr val="D60093"/>
            </a:solidFill>
            <a:round/>
            <a:headEnd/>
            <a:tailEnd/>
          </a:ln>
        </p:spPr>
        <p:txBody>
          <a:bodyPr wrap="none" anchor="ctr"/>
          <a:lstStyle/>
          <a:p>
            <a:endParaRPr lang="en-US"/>
          </a:p>
        </p:txBody>
      </p:sp>
      <p:sp>
        <p:nvSpPr>
          <p:cNvPr id="55322" name="Oval 26"/>
          <p:cNvSpPr>
            <a:spLocks noChangeArrowheads="1"/>
          </p:cNvSpPr>
          <p:nvPr/>
        </p:nvSpPr>
        <p:spPr bwMode="auto">
          <a:xfrm>
            <a:off x="1689100" y="6097588"/>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55323" name="Line 27"/>
          <p:cNvSpPr>
            <a:spLocks noChangeShapeType="1"/>
          </p:cNvSpPr>
          <p:nvPr/>
        </p:nvSpPr>
        <p:spPr bwMode="auto">
          <a:xfrm>
            <a:off x="469900" y="5911850"/>
            <a:ext cx="0" cy="381000"/>
          </a:xfrm>
          <a:prstGeom prst="line">
            <a:avLst/>
          </a:prstGeom>
          <a:noFill/>
          <a:ln w="9525">
            <a:solidFill>
              <a:schemeClr val="bg2"/>
            </a:solidFill>
            <a:round/>
            <a:headEnd/>
            <a:tailEnd/>
          </a:ln>
        </p:spPr>
        <p:txBody>
          <a:bodyPr wrap="none" anchor="ctr"/>
          <a:lstStyle/>
          <a:p>
            <a:endParaRPr lang="en-US"/>
          </a:p>
        </p:txBody>
      </p:sp>
      <p:sp>
        <p:nvSpPr>
          <p:cNvPr id="55324" name="Line 28"/>
          <p:cNvSpPr>
            <a:spLocks noChangeShapeType="1"/>
          </p:cNvSpPr>
          <p:nvPr/>
        </p:nvSpPr>
        <p:spPr bwMode="auto">
          <a:xfrm>
            <a:off x="1689100" y="5564188"/>
            <a:ext cx="0" cy="381000"/>
          </a:xfrm>
          <a:prstGeom prst="line">
            <a:avLst/>
          </a:prstGeom>
          <a:noFill/>
          <a:ln w="9525">
            <a:solidFill>
              <a:schemeClr val="bg2"/>
            </a:solidFill>
            <a:round/>
            <a:headEnd/>
            <a:tailEnd/>
          </a:ln>
        </p:spPr>
        <p:txBody>
          <a:bodyPr wrap="none" anchor="ctr"/>
          <a:lstStyle/>
          <a:p>
            <a:endParaRPr lang="en-US"/>
          </a:p>
        </p:txBody>
      </p:sp>
      <p:sp>
        <p:nvSpPr>
          <p:cNvPr id="55325" name="Line 29"/>
          <p:cNvSpPr>
            <a:spLocks noChangeShapeType="1"/>
          </p:cNvSpPr>
          <p:nvPr/>
        </p:nvSpPr>
        <p:spPr bwMode="auto">
          <a:xfrm>
            <a:off x="469900" y="6173788"/>
            <a:ext cx="838200" cy="0"/>
          </a:xfrm>
          <a:prstGeom prst="line">
            <a:avLst/>
          </a:prstGeom>
          <a:noFill/>
          <a:ln w="9525">
            <a:solidFill>
              <a:schemeClr val="bg2"/>
            </a:solidFill>
            <a:round/>
            <a:headEnd/>
            <a:tailEnd/>
          </a:ln>
        </p:spPr>
        <p:txBody>
          <a:bodyPr wrap="none" anchor="ctr"/>
          <a:lstStyle/>
          <a:p>
            <a:endParaRPr lang="en-US"/>
          </a:p>
        </p:txBody>
      </p:sp>
      <p:cxnSp>
        <p:nvCxnSpPr>
          <p:cNvPr id="55326" name="AutoShape 30"/>
          <p:cNvCxnSpPr>
            <a:cxnSpLocks noChangeShapeType="1"/>
            <a:stCxn id="55325" idx="1"/>
            <a:endCxn id="55324" idx="1"/>
          </p:cNvCxnSpPr>
          <p:nvPr/>
        </p:nvCxnSpPr>
        <p:spPr bwMode="auto">
          <a:xfrm rot="5400000" flipH="1" flipV="1">
            <a:off x="1384300" y="5868988"/>
            <a:ext cx="228600" cy="381000"/>
          </a:xfrm>
          <a:prstGeom prst="curvedConnector3">
            <a:avLst>
              <a:gd name="adj1" fmla="val 2083"/>
            </a:avLst>
          </a:prstGeom>
          <a:noFill/>
          <a:ln w="9525">
            <a:solidFill>
              <a:schemeClr val="bg2"/>
            </a:solidFill>
            <a:round/>
            <a:headEnd/>
            <a:tailEnd/>
          </a:ln>
        </p:spPr>
      </p:cxnSp>
      <p:sp>
        <p:nvSpPr>
          <p:cNvPr id="55327" name="Text Box 31"/>
          <p:cNvSpPr txBox="1">
            <a:spLocks noChangeArrowheads="1"/>
          </p:cNvSpPr>
          <p:nvPr/>
        </p:nvSpPr>
        <p:spPr bwMode="auto">
          <a:xfrm>
            <a:off x="2379663" y="2728913"/>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55328" name="Text Box 32"/>
          <p:cNvSpPr txBox="1">
            <a:spLocks noChangeArrowheads="1"/>
          </p:cNvSpPr>
          <p:nvPr/>
        </p:nvSpPr>
        <p:spPr bwMode="auto">
          <a:xfrm>
            <a:off x="4292600" y="2728913"/>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55329" name="Text Box 33"/>
          <p:cNvSpPr txBox="1">
            <a:spLocks noChangeArrowheads="1"/>
          </p:cNvSpPr>
          <p:nvPr/>
        </p:nvSpPr>
        <p:spPr bwMode="auto">
          <a:xfrm>
            <a:off x="6032500" y="2728913"/>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55330" name="Text Box 34"/>
          <p:cNvSpPr txBox="1">
            <a:spLocks noChangeArrowheads="1"/>
          </p:cNvSpPr>
          <p:nvPr/>
        </p:nvSpPr>
        <p:spPr bwMode="auto">
          <a:xfrm>
            <a:off x="7600950" y="3522663"/>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55331" name="Text Box 35"/>
          <p:cNvSpPr txBox="1">
            <a:spLocks noChangeArrowheads="1"/>
          </p:cNvSpPr>
          <p:nvPr/>
        </p:nvSpPr>
        <p:spPr bwMode="auto">
          <a:xfrm>
            <a:off x="85725" y="6478588"/>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55332" name="Text Box 36"/>
          <p:cNvSpPr txBox="1">
            <a:spLocks noChangeArrowheads="1"/>
          </p:cNvSpPr>
          <p:nvPr/>
        </p:nvSpPr>
        <p:spPr bwMode="auto">
          <a:xfrm>
            <a:off x="2728913" y="5911850"/>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5333" name="Line 37"/>
          <p:cNvSpPr>
            <a:spLocks noChangeShapeType="1"/>
          </p:cNvSpPr>
          <p:nvPr/>
        </p:nvSpPr>
        <p:spPr bwMode="auto">
          <a:xfrm flipH="1">
            <a:off x="1917700" y="6173788"/>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55334" name="AutoShape 38"/>
          <p:cNvSpPr>
            <a:spLocks noChangeArrowheads="1"/>
          </p:cNvSpPr>
          <p:nvPr/>
        </p:nvSpPr>
        <p:spPr bwMode="auto">
          <a:xfrm>
            <a:off x="2070100" y="2287588"/>
            <a:ext cx="1608138" cy="1600200"/>
          </a:xfrm>
          <a:custGeom>
            <a:avLst/>
            <a:gdLst>
              <a:gd name="T0" fmla="*/ 2147483647 w 21600"/>
              <a:gd name="T1" fmla="*/ 0 h 21600"/>
              <a:gd name="T2" fmla="*/ 1305292384 w 21600"/>
              <a:gd name="T3" fmla="*/ 1286060717 h 21600"/>
              <a:gd name="T4" fmla="*/ 0 w 21600"/>
              <a:gd name="T5" fmla="*/ 2147483647 h 21600"/>
              <a:gd name="T6" fmla="*/ 1305292384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5335" name="AutoShape 39"/>
          <p:cNvSpPr>
            <a:spLocks noChangeArrowheads="1"/>
          </p:cNvSpPr>
          <p:nvPr/>
        </p:nvSpPr>
        <p:spPr bwMode="auto">
          <a:xfrm>
            <a:off x="7513638" y="3824288"/>
            <a:ext cx="1341437" cy="1319212"/>
          </a:xfrm>
          <a:custGeom>
            <a:avLst/>
            <a:gdLst>
              <a:gd name="T0" fmla="*/ 2147483647 w 21600"/>
              <a:gd name="T1" fmla="*/ 0 h 21600"/>
              <a:gd name="T2" fmla="*/ 757616763 w 21600"/>
              <a:gd name="T3" fmla="*/ 720578497 h 21600"/>
              <a:gd name="T4" fmla="*/ 0 w 21600"/>
              <a:gd name="T5" fmla="*/ 2147483647 h 21600"/>
              <a:gd name="T6" fmla="*/ 757616763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72057849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8104" name="Text Box 40"/>
          <p:cNvSpPr txBox="1">
            <a:spLocks noChangeArrowheads="1"/>
          </p:cNvSpPr>
          <p:nvPr/>
        </p:nvSpPr>
        <p:spPr bwMode="auto">
          <a:xfrm>
            <a:off x="238125" y="912853"/>
            <a:ext cx="8537575" cy="1400383"/>
          </a:xfrm>
          <a:prstGeom prst="rect">
            <a:avLst/>
          </a:prstGeom>
          <a:noFill/>
          <a:ln w="9525">
            <a:noFill/>
            <a:miter lim="800000"/>
            <a:headEnd/>
            <a:tailEnd/>
          </a:ln>
        </p:spPr>
        <p:txBody>
          <a:bodyPr wrap="square">
            <a:spAutoFit/>
          </a:bodyPr>
          <a:lstStyle/>
          <a:p>
            <a:pPr algn="just">
              <a:spcBef>
                <a:spcPts val="200"/>
              </a:spcBef>
              <a:buFont typeface="Arial" pitchFamily="34" charset="0"/>
              <a:buChar char="•"/>
            </a:pPr>
            <a:r>
              <a:rPr lang="en-US" sz="2000" dirty="0">
                <a:solidFill>
                  <a:srgbClr val="FF0000"/>
                </a:solidFill>
              </a:rPr>
              <a:t>Airspeed will show incorrect </a:t>
            </a:r>
            <a:r>
              <a:rPr lang="en-US" sz="2000" dirty="0" smtClean="0">
                <a:solidFill>
                  <a:srgbClr val="FF0000"/>
                </a:solidFill>
              </a:rPr>
              <a:t>reading </a:t>
            </a:r>
          </a:p>
          <a:p>
            <a:pPr algn="just">
              <a:spcBef>
                <a:spcPts val="200"/>
              </a:spcBef>
              <a:buFont typeface="Arial" pitchFamily="34" charset="0"/>
              <a:buChar char="•"/>
            </a:pPr>
            <a:r>
              <a:rPr lang="en-US" sz="2000" dirty="0" smtClean="0">
                <a:solidFill>
                  <a:srgbClr val="FF0000"/>
                </a:solidFill>
              </a:rPr>
              <a:t>Even </a:t>
            </a:r>
            <a:r>
              <a:rPr lang="en-US" sz="2000" dirty="0">
                <a:solidFill>
                  <a:srgbClr val="FF0000"/>
                </a:solidFill>
              </a:rPr>
              <a:t>though ram air is still being supplied, the static pressure remains the </a:t>
            </a:r>
            <a:r>
              <a:rPr lang="en-US" sz="2000" dirty="0" smtClean="0">
                <a:solidFill>
                  <a:srgbClr val="FF0000"/>
                </a:solidFill>
              </a:rPr>
              <a:t>same</a:t>
            </a:r>
          </a:p>
          <a:p>
            <a:pPr algn="just">
              <a:spcBef>
                <a:spcPts val="200"/>
              </a:spcBef>
              <a:buFont typeface="Arial" pitchFamily="34" charset="0"/>
              <a:buChar char="•"/>
            </a:pPr>
            <a:r>
              <a:rPr lang="en-US" sz="2000" dirty="0" smtClean="0">
                <a:solidFill>
                  <a:srgbClr val="FF0000"/>
                </a:solidFill>
              </a:rPr>
              <a:t>Therefore</a:t>
            </a:r>
            <a:r>
              <a:rPr lang="en-US" sz="2000" dirty="0">
                <a:solidFill>
                  <a:srgbClr val="FF0000"/>
                </a:solidFill>
              </a:rPr>
              <a:t>, at a higher altitude, the airspeed will read lower than </a:t>
            </a:r>
            <a:r>
              <a:rPr lang="en-US" sz="2000" dirty="0" smtClean="0">
                <a:solidFill>
                  <a:srgbClr val="FF0000"/>
                </a:solidFill>
              </a:rPr>
              <a:t>actual </a:t>
            </a:r>
          </a:p>
          <a:p>
            <a:pPr algn="just">
              <a:spcBef>
                <a:spcPts val="200"/>
              </a:spcBef>
              <a:buFont typeface="Arial" pitchFamily="34" charset="0"/>
              <a:buChar char="•"/>
            </a:pPr>
            <a:r>
              <a:rPr lang="en-US" sz="2000" dirty="0" smtClean="0">
                <a:solidFill>
                  <a:srgbClr val="FF0000"/>
                </a:solidFill>
              </a:rPr>
              <a:t>At </a:t>
            </a:r>
            <a:r>
              <a:rPr lang="en-US" sz="2000" dirty="0">
                <a:solidFill>
                  <a:srgbClr val="FF0000"/>
                </a:solidFill>
              </a:rPr>
              <a:t>a lower altitude, the airspeed indicated will be faster than </a:t>
            </a:r>
            <a:r>
              <a:rPr lang="en-US" sz="2000" dirty="0" smtClean="0">
                <a:solidFill>
                  <a:srgbClr val="FF0000"/>
                </a:solidFill>
              </a:rPr>
              <a:t>actual</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8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04"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Static Blockage</a:t>
            </a:r>
          </a:p>
        </p:txBody>
      </p:sp>
      <p:sp>
        <p:nvSpPr>
          <p:cNvPr id="56323" name="Oval 3"/>
          <p:cNvSpPr>
            <a:spLocks noChangeArrowheads="1"/>
          </p:cNvSpPr>
          <p:nvPr/>
        </p:nvSpPr>
        <p:spPr bwMode="auto">
          <a:xfrm>
            <a:off x="2070100" y="2287588"/>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6324" name="Oval 4"/>
          <p:cNvSpPr>
            <a:spLocks noChangeArrowheads="1"/>
          </p:cNvSpPr>
          <p:nvPr/>
        </p:nvSpPr>
        <p:spPr bwMode="auto">
          <a:xfrm>
            <a:off x="4013200" y="2287588"/>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6325" name="Oval 5"/>
          <p:cNvSpPr>
            <a:spLocks noChangeArrowheads="1"/>
          </p:cNvSpPr>
          <p:nvPr/>
        </p:nvSpPr>
        <p:spPr bwMode="auto">
          <a:xfrm>
            <a:off x="5956300" y="2287588"/>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56326" name="Line 6"/>
          <p:cNvSpPr>
            <a:spLocks noChangeShapeType="1"/>
          </p:cNvSpPr>
          <p:nvPr/>
        </p:nvSpPr>
        <p:spPr bwMode="auto">
          <a:xfrm>
            <a:off x="2913063" y="3887788"/>
            <a:ext cx="0" cy="533400"/>
          </a:xfrm>
          <a:prstGeom prst="line">
            <a:avLst/>
          </a:prstGeom>
          <a:noFill/>
          <a:ln w="127000">
            <a:solidFill>
              <a:srgbClr val="6699FF"/>
            </a:solidFill>
            <a:round/>
            <a:headEnd/>
            <a:tailEnd/>
          </a:ln>
        </p:spPr>
        <p:txBody>
          <a:bodyPr wrap="none" anchor="ctr"/>
          <a:lstStyle/>
          <a:p>
            <a:endParaRPr lang="en-US"/>
          </a:p>
        </p:txBody>
      </p:sp>
      <p:sp>
        <p:nvSpPr>
          <p:cNvPr id="56327" name="Line 7"/>
          <p:cNvSpPr>
            <a:spLocks noChangeShapeType="1"/>
          </p:cNvSpPr>
          <p:nvPr/>
        </p:nvSpPr>
        <p:spPr bwMode="auto">
          <a:xfrm>
            <a:off x="6794500" y="3887788"/>
            <a:ext cx="0" cy="533400"/>
          </a:xfrm>
          <a:prstGeom prst="line">
            <a:avLst/>
          </a:prstGeom>
          <a:noFill/>
          <a:ln w="127000">
            <a:solidFill>
              <a:srgbClr val="6699FF"/>
            </a:solidFill>
            <a:round/>
            <a:headEnd/>
            <a:tailEnd/>
          </a:ln>
        </p:spPr>
        <p:txBody>
          <a:bodyPr wrap="none" anchor="ctr"/>
          <a:lstStyle/>
          <a:p>
            <a:endParaRPr lang="en-US"/>
          </a:p>
        </p:txBody>
      </p:sp>
      <p:sp>
        <p:nvSpPr>
          <p:cNvPr id="56328" name="Line 8"/>
          <p:cNvSpPr>
            <a:spLocks noChangeShapeType="1"/>
          </p:cNvSpPr>
          <p:nvPr/>
        </p:nvSpPr>
        <p:spPr bwMode="auto">
          <a:xfrm>
            <a:off x="4826000" y="3887788"/>
            <a:ext cx="0" cy="533400"/>
          </a:xfrm>
          <a:prstGeom prst="line">
            <a:avLst/>
          </a:prstGeom>
          <a:noFill/>
          <a:ln w="127000">
            <a:solidFill>
              <a:srgbClr val="6699FF"/>
            </a:solidFill>
            <a:round/>
            <a:headEnd/>
            <a:tailEnd/>
          </a:ln>
        </p:spPr>
        <p:txBody>
          <a:bodyPr wrap="none" anchor="ctr"/>
          <a:lstStyle/>
          <a:p>
            <a:endParaRPr lang="en-US"/>
          </a:p>
        </p:txBody>
      </p:sp>
      <p:cxnSp>
        <p:nvCxnSpPr>
          <p:cNvPr id="56329" name="AutoShape 9"/>
          <p:cNvCxnSpPr>
            <a:cxnSpLocks noChangeShapeType="1"/>
          </p:cNvCxnSpPr>
          <p:nvPr/>
        </p:nvCxnSpPr>
        <p:spPr bwMode="auto">
          <a:xfrm>
            <a:off x="2832100" y="4484688"/>
            <a:ext cx="4800600" cy="0"/>
          </a:xfrm>
          <a:prstGeom prst="straightConnector1">
            <a:avLst/>
          </a:prstGeom>
          <a:noFill/>
          <a:ln w="127000">
            <a:solidFill>
              <a:srgbClr val="6699FF"/>
            </a:solidFill>
            <a:round/>
            <a:headEnd/>
            <a:tailEnd/>
          </a:ln>
        </p:spPr>
      </p:cxnSp>
      <p:sp>
        <p:nvSpPr>
          <p:cNvPr id="56330" name="Line 10"/>
          <p:cNvSpPr>
            <a:spLocks noChangeShapeType="1"/>
          </p:cNvSpPr>
          <p:nvPr/>
        </p:nvSpPr>
        <p:spPr bwMode="auto">
          <a:xfrm>
            <a:off x="7167563" y="4484688"/>
            <a:ext cx="0" cy="1079500"/>
          </a:xfrm>
          <a:prstGeom prst="line">
            <a:avLst/>
          </a:prstGeom>
          <a:noFill/>
          <a:ln w="127000">
            <a:solidFill>
              <a:srgbClr val="6699FF"/>
            </a:solidFill>
            <a:round/>
            <a:headEnd/>
            <a:tailEnd/>
          </a:ln>
        </p:spPr>
        <p:txBody>
          <a:bodyPr wrap="none" anchor="ctr"/>
          <a:lstStyle/>
          <a:p>
            <a:endParaRPr lang="en-US"/>
          </a:p>
        </p:txBody>
      </p:sp>
      <p:sp>
        <p:nvSpPr>
          <p:cNvPr id="56331" name="Rectangle 11"/>
          <p:cNvSpPr>
            <a:spLocks noChangeArrowheads="1"/>
          </p:cNvSpPr>
          <p:nvPr/>
        </p:nvSpPr>
        <p:spPr bwMode="auto">
          <a:xfrm>
            <a:off x="7632700" y="3887788"/>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56332" name="Oval 12"/>
          <p:cNvSpPr>
            <a:spLocks noChangeArrowheads="1"/>
          </p:cNvSpPr>
          <p:nvPr/>
        </p:nvSpPr>
        <p:spPr bwMode="auto">
          <a:xfrm>
            <a:off x="7708900" y="3963988"/>
            <a:ext cx="990600" cy="977900"/>
          </a:xfrm>
          <a:prstGeom prst="ellipse">
            <a:avLst/>
          </a:prstGeom>
          <a:noFill/>
          <a:ln w="9525">
            <a:solidFill>
              <a:schemeClr val="bg2"/>
            </a:solidFill>
            <a:round/>
            <a:headEnd/>
            <a:tailEnd/>
          </a:ln>
        </p:spPr>
        <p:txBody>
          <a:bodyPr wrap="none" anchor="ctr"/>
          <a:lstStyle/>
          <a:p>
            <a:endParaRPr lang="en-US"/>
          </a:p>
        </p:txBody>
      </p:sp>
      <p:sp>
        <p:nvSpPr>
          <p:cNvPr id="56333" name="Oval 13"/>
          <p:cNvSpPr>
            <a:spLocks noChangeArrowheads="1"/>
          </p:cNvSpPr>
          <p:nvPr/>
        </p:nvSpPr>
        <p:spPr bwMode="auto">
          <a:xfrm>
            <a:off x="8089900" y="4344988"/>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56334" name="Oval 14"/>
          <p:cNvSpPr>
            <a:spLocks noChangeArrowheads="1"/>
          </p:cNvSpPr>
          <p:nvPr/>
        </p:nvSpPr>
        <p:spPr bwMode="auto">
          <a:xfrm>
            <a:off x="8089900" y="4040188"/>
            <a:ext cx="228600" cy="152400"/>
          </a:xfrm>
          <a:prstGeom prst="ellipse">
            <a:avLst/>
          </a:prstGeom>
          <a:noFill/>
          <a:ln w="9525">
            <a:solidFill>
              <a:schemeClr val="bg2"/>
            </a:solidFill>
            <a:round/>
            <a:headEnd/>
            <a:tailEnd/>
          </a:ln>
        </p:spPr>
        <p:txBody>
          <a:bodyPr wrap="none" anchor="ctr"/>
          <a:lstStyle/>
          <a:p>
            <a:endParaRPr lang="en-US"/>
          </a:p>
        </p:txBody>
      </p:sp>
      <p:sp>
        <p:nvSpPr>
          <p:cNvPr id="56335" name="Oval 15"/>
          <p:cNvSpPr>
            <a:spLocks noChangeArrowheads="1"/>
          </p:cNvSpPr>
          <p:nvPr/>
        </p:nvSpPr>
        <p:spPr bwMode="auto">
          <a:xfrm rot="16200000" flipV="1">
            <a:off x="7708900" y="4364038"/>
            <a:ext cx="228600" cy="152400"/>
          </a:xfrm>
          <a:prstGeom prst="ellipse">
            <a:avLst/>
          </a:prstGeom>
          <a:noFill/>
          <a:ln w="9525">
            <a:solidFill>
              <a:schemeClr val="bg2"/>
            </a:solidFill>
            <a:round/>
            <a:headEnd/>
            <a:tailEnd/>
          </a:ln>
        </p:spPr>
        <p:txBody>
          <a:bodyPr wrap="none" anchor="ctr"/>
          <a:lstStyle/>
          <a:p>
            <a:endParaRPr lang="en-US"/>
          </a:p>
        </p:txBody>
      </p:sp>
      <p:sp>
        <p:nvSpPr>
          <p:cNvPr id="56336" name="Oval 16"/>
          <p:cNvSpPr>
            <a:spLocks noChangeArrowheads="1"/>
          </p:cNvSpPr>
          <p:nvPr/>
        </p:nvSpPr>
        <p:spPr bwMode="auto">
          <a:xfrm rot="-5400000">
            <a:off x="8470900" y="4383088"/>
            <a:ext cx="228600" cy="152400"/>
          </a:xfrm>
          <a:prstGeom prst="ellipse">
            <a:avLst/>
          </a:prstGeom>
          <a:noFill/>
          <a:ln w="9525">
            <a:solidFill>
              <a:schemeClr val="bg2"/>
            </a:solidFill>
            <a:round/>
            <a:headEnd/>
            <a:tailEnd/>
          </a:ln>
        </p:spPr>
        <p:txBody>
          <a:bodyPr wrap="none" anchor="ctr"/>
          <a:lstStyle/>
          <a:p>
            <a:endParaRPr lang="en-US"/>
          </a:p>
        </p:txBody>
      </p:sp>
      <p:sp>
        <p:nvSpPr>
          <p:cNvPr id="56337" name="Oval 17"/>
          <p:cNvSpPr>
            <a:spLocks noChangeArrowheads="1"/>
          </p:cNvSpPr>
          <p:nvPr/>
        </p:nvSpPr>
        <p:spPr bwMode="auto">
          <a:xfrm>
            <a:off x="8089900" y="4725988"/>
            <a:ext cx="228600" cy="152400"/>
          </a:xfrm>
          <a:prstGeom prst="ellipse">
            <a:avLst/>
          </a:prstGeom>
          <a:noFill/>
          <a:ln w="9525">
            <a:solidFill>
              <a:schemeClr val="bg2"/>
            </a:solidFill>
            <a:round/>
            <a:headEnd/>
            <a:tailEnd/>
          </a:ln>
        </p:spPr>
        <p:txBody>
          <a:bodyPr wrap="none" anchor="ctr"/>
          <a:lstStyle/>
          <a:p>
            <a:endParaRPr lang="en-US"/>
          </a:p>
        </p:txBody>
      </p:sp>
      <p:sp>
        <p:nvSpPr>
          <p:cNvPr id="56338" name="Rectangle 18"/>
          <p:cNvSpPr>
            <a:spLocks noChangeArrowheads="1"/>
          </p:cNvSpPr>
          <p:nvPr/>
        </p:nvSpPr>
        <p:spPr bwMode="auto">
          <a:xfrm>
            <a:off x="5956300" y="5564188"/>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56339" name="Oval 19"/>
          <p:cNvSpPr>
            <a:spLocks noChangeArrowheads="1"/>
          </p:cNvSpPr>
          <p:nvPr/>
        </p:nvSpPr>
        <p:spPr bwMode="auto">
          <a:xfrm>
            <a:off x="7308850" y="5640388"/>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6340" name="Oval 20"/>
          <p:cNvSpPr>
            <a:spLocks noChangeArrowheads="1"/>
          </p:cNvSpPr>
          <p:nvPr/>
        </p:nvSpPr>
        <p:spPr bwMode="auto">
          <a:xfrm>
            <a:off x="7480300" y="5792788"/>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56341" name="Text Box 21"/>
          <p:cNvSpPr txBox="1">
            <a:spLocks noChangeArrowheads="1"/>
          </p:cNvSpPr>
          <p:nvPr/>
        </p:nvSpPr>
        <p:spPr bwMode="auto">
          <a:xfrm>
            <a:off x="5956300" y="5640388"/>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56342" name="AutoShape 22"/>
          <p:cNvSpPr>
            <a:spLocks noChangeArrowheads="1"/>
          </p:cNvSpPr>
          <p:nvPr/>
        </p:nvSpPr>
        <p:spPr bwMode="auto">
          <a:xfrm rot="10800000">
            <a:off x="317500" y="5564188"/>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6343" name="Rectangle 23"/>
          <p:cNvSpPr>
            <a:spLocks noChangeArrowheads="1"/>
          </p:cNvSpPr>
          <p:nvPr/>
        </p:nvSpPr>
        <p:spPr bwMode="auto">
          <a:xfrm>
            <a:off x="1231900" y="5335588"/>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6344" name="Line 24"/>
          <p:cNvSpPr>
            <a:spLocks noChangeShapeType="1"/>
          </p:cNvSpPr>
          <p:nvPr/>
        </p:nvSpPr>
        <p:spPr bwMode="auto">
          <a:xfrm flipH="1">
            <a:off x="1460500" y="3049588"/>
            <a:ext cx="609600" cy="0"/>
          </a:xfrm>
          <a:prstGeom prst="line">
            <a:avLst/>
          </a:prstGeom>
          <a:noFill/>
          <a:ln w="127000">
            <a:solidFill>
              <a:srgbClr val="D60093"/>
            </a:solidFill>
            <a:round/>
            <a:headEnd/>
            <a:tailEnd/>
          </a:ln>
        </p:spPr>
        <p:txBody>
          <a:bodyPr wrap="none" anchor="ctr"/>
          <a:lstStyle/>
          <a:p>
            <a:endParaRPr lang="en-US"/>
          </a:p>
        </p:txBody>
      </p:sp>
      <p:sp>
        <p:nvSpPr>
          <p:cNvPr id="56345" name="Line 25"/>
          <p:cNvSpPr>
            <a:spLocks noChangeShapeType="1"/>
          </p:cNvSpPr>
          <p:nvPr/>
        </p:nvSpPr>
        <p:spPr bwMode="auto">
          <a:xfrm flipV="1">
            <a:off x="1520825" y="3049588"/>
            <a:ext cx="0" cy="2286000"/>
          </a:xfrm>
          <a:prstGeom prst="line">
            <a:avLst/>
          </a:prstGeom>
          <a:noFill/>
          <a:ln w="127000">
            <a:solidFill>
              <a:srgbClr val="D60093"/>
            </a:solidFill>
            <a:round/>
            <a:headEnd/>
            <a:tailEnd/>
          </a:ln>
        </p:spPr>
        <p:txBody>
          <a:bodyPr wrap="none" anchor="ctr"/>
          <a:lstStyle/>
          <a:p>
            <a:endParaRPr lang="en-US"/>
          </a:p>
        </p:txBody>
      </p:sp>
      <p:sp>
        <p:nvSpPr>
          <p:cNvPr id="56346" name="Oval 26"/>
          <p:cNvSpPr>
            <a:spLocks noChangeArrowheads="1"/>
          </p:cNvSpPr>
          <p:nvPr/>
        </p:nvSpPr>
        <p:spPr bwMode="auto">
          <a:xfrm>
            <a:off x="1689100" y="6097588"/>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56347" name="Line 27"/>
          <p:cNvSpPr>
            <a:spLocks noChangeShapeType="1"/>
          </p:cNvSpPr>
          <p:nvPr/>
        </p:nvSpPr>
        <p:spPr bwMode="auto">
          <a:xfrm>
            <a:off x="469900" y="5911850"/>
            <a:ext cx="0" cy="381000"/>
          </a:xfrm>
          <a:prstGeom prst="line">
            <a:avLst/>
          </a:prstGeom>
          <a:noFill/>
          <a:ln w="9525">
            <a:solidFill>
              <a:schemeClr val="bg2"/>
            </a:solidFill>
            <a:round/>
            <a:headEnd/>
            <a:tailEnd/>
          </a:ln>
        </p:spPr>
        <p:txBody>
          <a:bodyPr wrap="none" anchor="ctr"/>
          <a:lstStyle/>
          <a:p>
            <a:endParaRPr lang="en-US"/>
          </a:p>
        </p:txBody>
      </p:sp>
      <p:sp>
        <p:nvSpPr>
          <p:cNvPr id="56348" name="Line 28"/>
          <p:cNvSpPr>
            <a:spLocks noChangeShapeType="1"/>
          </p:cNvSpPr>
          <p:nvPr/>
        </p:nvSpPr>
        <p:spPr bwMode="auto">
          <a:xfrm>
            <a:off x="1689100" y="5564188"/>
            <a:ext cx="0" cy="381000"/>
          </a:xfrm>
          <a:prstGeom prst="line">
            <a:avLst/>
          </a:prstGeom>
          <a:noFill/>
          <a:ln w="9525">
            <a:solidFill>
              <a:schemeClr val="bg2"/>
            </a:solidFill>
            <a:round/>
            <a:headEnd/>
            <a:tailEnd/>
          </a:ln>
        </p:spPr>
        <p:txBody>
          <a:bodyPr wrap="none" anchor="ctr"/>
          <a:lstStyle/>
          <a:p>
            <a:endParaRPr lang="en-US"/>
          </a:p>
        </p:txBody>
      </p:sp>
      <p:sp>
        <p:nvSpPr>
          <p:cNvPr id="56349" name="Line 29"/>
          <p:cNvSpPr>
            <a:spLocks noChangeShapeType="1"/>
          </p:cNvSpPr>
          <p:nvPr/>
        </p:nvSpPr>
        <p:spPr bwMode="auto">
          <a:xfrm>
            <a:off x="469900" y="6173788"/>
            <a:ext cx="838200" cy="0"/>
          </a:xfrm>
          <a:prstGeom prst="line">
            <a:avLst/>
          </a:prstGeom>
          <a:noFill/>
          <a:ln w="9525">
            <a:solidFill>
              <a:schemeClr val="bg2"/>
            </a:solidFill>
            <a:round/>
            <a:headEnd/>
            <a:tailEnd/>
          </a:ln>
        </p:spPr>
        <p:txBody>
          <a:bodyPr wrap="none" anchor="ctr"/>
          <a:lstStyle/>
          <a:p>
            <a:endParaRPr lang="en-US"/>
          </a:p>
        </p:txBody>
      </p:sp>
      <p:cxnSp>
        <p:nvCxnSpPr>
          <p:cNvPr id="56350" name="AutoShape 30"/>
          <p:cNvCxnSpPr>
            <a:cxnSpLocks noChangeShapeType="1"/>
            <a:stCxn id="56349" idx="1"/>
            <a:endCxn id="56348" idx="1"/>
          </p:cNvCxnSpPr>
          <p:nvPr/>
        </p:nvCxnSpPr>
        <p:spPr bwMode="auto">
          <a:xfrm rot="5400000" flipH="1" flipV="1">
            <a:off x="1384300" y="5868988"/>
            <a:ext cx="228600" cy="381000"/>
          </a:xfrm>
          <a:prstGeom prst="curvedConnector3">
            <a:avLst>
              <a:gd name="adj1" fmla="val 2083"/>
            </a:avLst>
          </a:prstGeom>
          <a:noFill/>
          <a:ln w="9525">
            <a:solidFill>
              <a:schemeClr val="bg2"/>
            </a:solidFill>
            <a:round/>
            <a:headEnd/>
            <a:tailEnd/>
          </a:ln>
        </p:spPr>
      </p:cxnSp>
      <p:sp>
        <p:nvSpPr>
          <p:cNvPr id="56351" name="Text Box 31"/>
          <p:cNvSpPr txBox="1">
            <a:spLocks noChangeArrowheads="1"/>
          </p:cNvSpPr>
          <p:nvPr/>
        </p:nvSpPr>
        <p:spPr bwMode="auto">
          <a:xfrm>
            <a:off x="2379663" y="2728913"/>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56352" name="Text Box 32"/>
          <p:cNvSpPr txBox="1">
            <a:spLocks noChangeArrowheads="1"/>
          </p:cNvSpPr>
          <p:nvPr/>
        </p:nvSpPr>
        <p:spPr bwMode="auto">
          <a:xfrm>
            <a:off x="4292600" y="2728913"/>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56353" name="Text Box 33"/>
          <p:cNvSpPr txBox="1">
            <a:spLocks noChangeArrowheads="1"/>
          </p:cNvSpPr>
          <p:nvPr/>
        </p:nvSpPr>
        <p:spPr bwMode="auto">
          <a:xfrm>
            <a:off x="6032500" y="2728913"/>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56354" name="Text Box 34"/>
          <p:cNvSpPr txBox="1">
            <a:spLocks noChangeArrowheads="1"/>
          </p:cNvSpPr>
          <p:nvPr/>
        </p:nvSpPr>
        <p:spPr bwMode="auto">
          <a:xfrm>
            <a:off x="7600950" y="3522663"/>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56355" name="Text Box 35"/>
          <p:cNvSpPr txBox="1">
            <a:spLocks noChangeArrowheads="1"/>
          </p:cNvSpPr>
          <p:nvPr/>
        </p:nvSpPr>
        <p:spPr bwMode="auto">
          <a:xfrm>
            <a:off x="85725" y="6478588"/>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56356" name="Text Box 36"/>
          <p:cNvSpPr txBox="1">
            <a:spLocks noChangeArrowheads="1"/>
          </p:cNvSpPr>
          <p:nvPr/>
        </p:nvSpPr>
        <p:spPr bwMode="auto">
          <a:xfrm>
            <a:off x="2728913" y="5911850"/>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6357" name="Line 37"/>
          <p:cNvSpPr>
            <a:spLocks noChangeShapeType="1"/>
          </p:cNvSpPr>
          <p:nvPr/>
        </p:nvSpPr>
        <p:spPr bwMode="auto">
          <a:xfrm flipH="1">
            <a:off x="1917700" y="6173788"/>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56358" name="AutoShape 38"/>
          <p:cNvSpPr>
            <a:spLocks noChangeArrowheads="1"/>
          </p:cNvSpPr>
          <p:nvPr/>
        </p:nvSpPr>
        <p:spPr bwMode="auto">
          <a:xfrm>
            <a:off x="4005263" y="2287588"/>
            <a:ext cx="1608137" cy="1600200"/>
          </a:xfrm>
          <a:custGeom>
            <a:avLst/>
            <a:gdLst>
              <a:gd name="T0" fmla="*/ 2147483647 w 21600"/>
              <a:gd name="T1" fmla="*/ 0 h 21600"/>
              <a:gd name="T2" fmla="*/ 1305290381 w 21600"/>
              <a:gd name="T3" fmla="*/ 1286060717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6359" name="AutoShape 39"/>
          <p:cNvSpPr>
            <a:spLocks noChangeArrowheads="1"/>
          </p:cNvSpPr>
          <p:nvPr/>
        </p:nvSpPr>
        <p:spPr bwMode="auto">
          <a:xfrm>
            <a:off x="7513638" y="3824288"/>
            <a:ext cx="1341437" cy="1319212"/>
          </a:xfrm>
          <a:custGeom>
            <a:avLst/>
            <a:gdLst>
              <a:gd name="T0" fmla="*/ 2147483647 w 21600"/>
              <a:gd name="T1" fmla="*/ 0 h 21600"/>
              <a:gd name="T2" fmla="*/ 757616763 w 21600"/>
              <a:gd name="T3" fmla="*/ 720578497 h 21600"/>
              <a:gd name="T4" fmla="*/ 0 w 21600"/>
              <a:gd name="T5" fmla="*/ 2147483647 h 21600"/>
              <a:gd name="T6" fmla="*/ 757616763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72057849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89128" name="Text Box 40"/>
          <p:cNvSpPr txBox="1">
            <a:spLocks noChangeArrowheads="1"/>
          </p:cNvSpPr>
          <p:nvPr/>
        </p:nvSpPr>
        <p:spPr bwMode="auto">
          <a:xfrm>
            <a:off x="317500" y="1295400"/>
            <a:ext cx="8537575" cy="830997"/>
          </a:xfrm>
          <a:prstGeom prst="rect">
            <a:avLst/>
          </a:prstGeom>
          <a:noFill/>
          <a:ln w="9525">
            <a:noFill/>
            <a:miter lim="800000"/>
            <a:headEnd/>
            <a:tailEnd/>
          </a:ln>
        </p:spPr>
        <p:txBody>
          <a:bodyPr>
            <a:spAutoFit/>
          </a:bodyPr>
          <a:lstStyle/>
          <a:p>
            <a:pPr algn="just">
              <a:spcBef>
                <a:spcPct val="50000"/>
              </a:spcBef>
            </a:pPr>
            <a:r>
              <a:rPr lang="en-US" dirty="0">
                <a:solidFill>
                  <a:srgbClr val="FF0000"/>
                </a:solidFill>
              </a:rPr>
              <a:t>The VSI will freeze at zero regardless of actual climb or descent.  Its only source of pressure is from the static </a:t>
            </a:r>
            <a:r>
              <a:rPr lang="en-US" dirty="0" smtClean="0">
                <a:solidFill>
                  <a:srgbClr val="FF0000"/>
                </a:solidFill>
              </a:rPr>
              <a:t>port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Static Blockage</a:t>
            </a:r>
          </a:p>
        </p:txBody>
      </p:sp>
      <p:sp>
        <p:nvSpPr>
          <p:cNvPr id="57347" name="Oval 3"/>
          <p:cNvSpPr>
            <a:spLocks noChangeArrowheads="1"/>
          </p:cNvSpPr>
          <p:nvPr/>
        </p:nvSpPr>
        <p:spPr bwMode="auto">
          <a:xfrm>
            <a:off x="2070100" y="2287588"/>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7348" name="Oval 4"/>
          <p:cNvSpPr>
            <a:spLocks noChangeArrowheads="1"/>
          </p:cNvSpPr>
          <p:nvPr/>
        </p:nvSpPr>
        <p:spPr bwMode="auto">
          <a:xfrm>
            <a:off x="4013200" y="2287588"/>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7349" name="Oval 5"/>
          <p:cNvSpPr>
            <a:spLocks noChangeArrowheads="1"/>
          </p:cNvSpPr>
          <p:nvPr/>
        </p:nvSpPr>
        <p:spPr bwMode="auto">
          <a:xfrm>
            <a:off x="5956300" y="2287588"/>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57350" name="Line 6"/>
          <p:cNvSpPr>
            <a:spLocks noChangeShapeType="1"/>
          </p:cNvSpPr>
          <p:nvPr/>
        </p:nvSpPr>
        <p:spPr bwMode="auto">
          <a:xfrm>
            <a:off x="2913063" y="3887788"/>
            <a:ext cx="0" cy="533400"/>
          </a:xfrm>
          <a:prstGeom prst="line">
            <a:avLst/>
          </a:prstGeom>
          <a:noFill/>
          <a:ln w="127000">
            <a:solidFill>
              <a:srgbClr val="6699FF"/>
            </a:solidFill>
            <a:round/>
            <a:headEnd/>
            <a:tailEnd/>
          </a:ln>
        </p:spPr>
        <p:txBody>
          <a:bodyPr wrap="none" anchor="ctr"/>
          <a:lstStyle/>
          <a:p>
            <a:endParaRPr lang="en-US"/>
          </a:p>
        </p:txBody>
      </p:sp>
      <p:sp>
        <p:nvSpPr>
          <p:cNvPr id="57351" name="Line 7"/>
          <p:cNvSpPr>
            <a:spLocks noChangeShapeType="1"/>
          </p:cNvSpPr>
          <p:nvPr/>
        </p:nvSpPr>
        <p:spPr bwMode="auto">
          <a:xfrm>
            <a:off x="6794500" y="3887788"/>
            <a:ext cx="0" cy="533400"/>
          </a:xfrm>
          <a:prstGeom prst="line">
            <a:avLst/>
          </a:prstGeom>
          <a:noFill/>
          <a:ln w="127000">
            <a:solidFill>
              <a:srgbClr val="6699FF"/>
            </a:solidFill>
            <a:round/>
            <a:headEnd/>
            <a:tailEnd/>
          </a:ln>
        </p:spPr>
        <p:txBody>
          <a:bodyPr wrap="none" anchor="ctr"/>
          <a:lstStyle/>
          <a:p>
            <a:endParaRPr lang="en-US"/>
          </a:p>
        </p:txBody>
      </p:sp>
      <p:sp>
        <p:nvSpPr>
          <p:cNvPr id="57352" name="Line 8"/>
          <p:cNvSpPr>
            <a:spLocks noChangeShapeType="1"/>
          </p:cNvSpPr>
          <p:nvPr/>
        </p:nvSpPr>
        <p:spPr bwMode="auto">
          <a:xfrm>
            <a:off x="4826000" y="3887788"/>
            <a:ext cx="0" cy="533400"/>
          </a:xfrm>
          <a:prstGeom prst="line">
            <a:avLst/>
          </a:prstGeom>
          <a:noFill/>
          <a:ln w="127000">
            <a:solidFill>
              <a:srgbClr val="6699FF"/>
            </a:solidFill>
            <a:round/>
            <a:headEnd/>
            <a:tailEnd/>
          </a:ln>
        </p:spPr>
        <p:txBody>
          <a:bodyPr wrap="none" anchor="ctr"/>
          <a:lstStyle/>
          <a:p>
            <a:endParaRPr lang="en-US"/>
          </a:p>
        </p:txBody>
      </p:sp>
      <p:cxnSp>
        <p:nvCxnSpPr>
          <p:cNvPr id="57353" name="AutoShape 9"/>
          <p:cNvCxnSpPr>
            <a:cxnSpLocks noChangeShapeType="1"/>
          </p:cNvCxnSpPr>
          <p:nvPr/>
        </p:nvCxnSpPr>
        <p:spPr bwMode="auto">
          <a:xfrm>
            <a:off x="2832100" y="4484688"/>
            <a:ext cx="4800600" cy="0"/>
          </a:xfrm>
          <a:prstGeom prst="straightConnector1">
            <a:avLst/>
          </a:prstGeom>
          <a:noFill/>
          <a:ln w="127000">
            <a:solidFill>
              <a:srgbClr val="6699FF"/>
            </a:solidFill>
            <a:round/>
            <a:headEnd/>
            <a:tailEnd/>
          </a:ln>
        </p:spPr>
      </p:cxnSp>
      <p:sp>
        <p:nvSpPr>
          <p:cNvPr id="57354" name="Line 10"/>
          <p:cNvSpPr>
            <a:spLocks noChangeShapeType="1"/>
          </p:cNvSpPr>
          <p:nvPr/>
        </p:nvSpPr>
        <p:spPr bwMode="auto">
          <a:xfrm>
            <a:off x="7167563" y="4484688"/>
            <a:ext cx="0" cy="1079500"/>
          </a:xfrm>
          <a:prstGeom prst="line">
            <a:avLst/>
          </a:prstGeom>
          <a:noFill/>
          <a:ln w="127000">
            <a:solidFill>
              <a:srgbClr val="6699FF"/>
            </a:solidFill>
            <a:round/>
            <a:headEnd/>
            <a:tailEnd/>
          </a:ln>
        </p:spPr>
        <p:txBody>
          <a:bodyPr wrap="none" anchor="ctr"/>
          <a:lstStyle/>
          <a:p>
            <a:endParaRPr lang="en-US"/>
          </a:p>
        </p:txBody>
      </p:sp>
      <p:sp>
        <p:nvSpPr>
          <p:cNvPr id="57355" name="Rectangle 11"/>
          <p:cNvSpPr>
            <a:spLocks noChangeArrowheads="1"/>
          </p:cNvSpPr>
          <p:nvPr/>
        </p:nvSpPr>
        <p:spPr bwMode="auto">
          <a:xfrm>
            <a:off x="7632700" y="3887788"/>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57356" name="Oval 12"/>
          <p:cNvSpPr>
            <a:spLocks noChangeArrowheads="1"/>
          </p:cNvSpPr>
          <p:nvPr/>
        </p:nvSpPr>
        <p:spPr bwMode="auto">
          <a:xfrm>
            <a:off x="7708900" y="3963988"/>
            <a:ext cx="990600" cy="977900"/>
          </a:xfrm>
          <a:prstGeom prst="ellipse">
            <a:avLst/>
          </a:prstGeom>
          <a:noFill/>
          <a:ln w="9525">
            <a:solidFill>
              <a:schemeClr val="bg2"/>
            </a:solidFill>
            <a:round/>
            <a:headEnd/>
            <a:tailEnd/>
          </a:ln>
        </p:spPr>
        <p:txBody>
          <a:bodyPr wrap="none" anchor="ctr"/>
          <a:lstStyle/>
          <a:p>
            <a:endParaRPr lang="en-US"/>
          </a:p>
        </p:txBody>
      </p:sp>
      <p:sp>
        <p:nvSpPr>
          <p:cNvPr id="57357" name="Oval 13"/>
          <p:cNvSpPr>
            <a:spLocks noChangeArrowheads="1"/>
          </p:cNvSpPr>
          <p:nvPr/>
        </p:nvSpPr>
        <p:spPr bwMode="auto">
          <a:xfrm>
            <a:off x="8089900" y="4344988"/>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57358" name="Oval 14"/>
          <p:cNvSpPr>
            <a:spLocks noChangeArrowheads="1"/>
          </p:cNvSpPr>
          <p:nvPr/>
        </p:nvSpPr>
        <p:spPr bwMode="auto">
          <a:xfrm>
            <a:off x="8089900" y="4040188"/>
            <a:ext cx="228600" cy="152400"/>
          </a:xfrm>
          <a:prstGeom prst="ellipse">
            <a:avLst/>
          </a:prstGeom>
          <a:noFill/>
          <a:ln w="9525">
            <a:solidFill>
              <a:schemeClr val="bg2"/>
            </a:solidFill>
            <a:round/>
            <a:headEnd/>
            <a:tailEnd/>
          </a:ln>
        </p:spPr>
        <p:txBody>
          <a:bodyPr wrap="none" anchor="ctr"/>
          <a:lstStyle/>
          <a:p>
            <a:endParaRPr lang="en-US"/>
          </a:p>
        </p:txBody>
      </p:sp>
      <p:sp>
        <p:nvSpPr>
          <p:cNvPr id="57359" name="Oval 15"/>
          <p:cNvSpPr>
            <a:spLocks noChangeArrowheads="1"/>
          </p:cNvSpPr>
          <p:nvPr/>
        </p:nvSpPr>
        <p:spPr bwMode="auto">
          <a:xfrm rot="16200000" flipV="1">
            <a:off x="7708900" y="4364038"/>
            <a:ext cx="228600" cy="152400"/>
          </a:xfrm>
          <a:prstGeom prst="ellipse">
            <a:avLst/>
          </a:prstGeom>
          <a:noFill/>
          <a:ln w="9525">
            <a:solidFill>
              <a:schemeClr val="bg2"/>
            </a:solidFill>
            <a:round/>
            <a:headEnd/>
            <a:tailEnd/>
          </a:ln>
        </p:spPr>
        <p:txBody>
          <a:bodyPr wrap="none" anchor="ctr"/>
          <a:lstStyle/>
          <a:p>
            <a:endParaRPr lang="en-US"/>
          </a:p>
        </p:txBody>
      </p:sp>
      <p:sp>
        <p:nvSpPr>
          <p:cNvPr id="57360" name="Oval 16"/>
          <p:cNvSpPr>
            <a:spLocks noChangeArrowheads="1"/>
          </p:cNvSpPr>
          <p:nvPr/>
        </p:nvSpPr>
        <p:spPr bwMode="auto">
          <a:xfrm rot="-5400000">
            <a:off x="8470900" y="4383088"/>
            <a:ext cx="228600" cy="152400"/>
          </a:xfrm>
          <a:prstGeom prst="ellipse">
            <a:avLst/>
          </a:prstGeom>
          <a:noFill/>
          <a:ln w="9525">
            <a:solidFill>
              <a:schemeClr val="bg2"/>
            </a:solidFill>
            <a:round/>
            <a:headEnd/>
            <a:tailEnd/>
          </a:ln>
        </p:spPr>
        <p:txBody>
          <a:bodyPr wrap="none" anchor="ctr"/>
          <a:lstStyle/>
          <a:p>
            <a:endParaRPr lang="en-US"/>
          </a:p>
        </p:txBody>
      </p:sp>
      <p:sp>
        <p:nvSpPr>
          <p:cNvPr id="57361" name="Oval 17"/>
          <p:cNvSpPr>
            <a:spLocks noChangeArrowheads="1"/>
          </p:cNvSpPr>
          <p:nvPr/>
        </p:nvSpPr>
        <p:spPr bwMode="auto">
          <a:xfrm>
            <a:off x="8089900" y="4725988"/>
            <a:ext cx="228600" cy="152400"/>
          </a:xfrm>
          <a:prstGeom prst="ellipse">
            <a:avLst/>
          </a:prstGeom>
          <a:noFill/>
          <a:ln w="9525">
            <a:solidFill>
              <a:schemeClr val="bg2"/>
            </a:solidFill>
            <a:round/>
            <a:headEnd/>
            <a:tailEnd/>
          </a:ln>
        </p:spPr>
        <p:txBody>
          <a:bodyPr wrap="none" anchor="ctr"/>
          <a:lstStyle/>
          <a:p>
            <a:endParaRPr lang="en-US"/>
          </a:p>
        </p:txBody>
      </p:sp>
      <p:sp>
        <p:nvSpPr>
          <p:cNvPr id="57362" name="Rectangle 18"/>
          <p:cNvSpPr>
            <a:spLocks noChangeArrowheads="1"/>
          </p:cNvSpPr>
          <p:nvPr/>
        </p:nvSpPr>
        <p:spPr bwMode="auto">
          <a:xfrm>
            <a:off x="5956300" y="5564188"/>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57363" name="Oval 19"/>
          <p:cNvSpPr>
            <a:spLocks noChangeArrowheads="1"/>
          </p:cNvSpPr>
          <p:nvPr/>
        </p:nvSpPr>
        <p:spPr bwMode="auto">
          <a:xfrm>
            <a:off x="7308850" y="5640388"/>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7364" name="Oval 20"/>
          <p:cNvSpPr>
            <a:spLocks noChangeArrowheads="1"/>
          </p:cNvSpPr>
          <p:nvPr/>
        </p:nvSpPr>
        <p:spPr bwMode="auto">
          <a:xfrm>
            <a:off x="7480300" y="5792788"/>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57365" name="Text Box 21"/>
          <p:cNvSpPr txBox="1">
            <a:spLocks noChangeArrowheads="1"/>
          </p:cNvSpPr>
          <p:nvPr/>
        </p:nvSpPr>
        <p:spPr bwMode="auto">
          <a:xfrm>
            <a:off x="5956300" y="5640388"/>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57366" name="AutoShape 22"/>
          <p:cNvSpPr>
            <a:spLocks noChangeArrowheads="1"/>
          </p:cNvSpPr>
          <p:nvPr/>
        </p:nvSpPr>
        <p:spPr bwMode="auto">
          <a:xfrm rot="10800000">
            <a:off x="317500" y="5564188"/>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7367" name="Rectangle 23"/>
          <p:cNvSpPr>
            <a:spLocks noChangeArrowheads="1"/>
          </p:cNvSpPr>
          <p:nvPr/>
        </p:nvSpPr>
        <p:spPr bwMode="auto">
          <a:xfrm>
            <a:off x="1231900" y="5335588"/>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7368" name="Line 24"/>
          <p:cNvSpPr>
            <a:spLocks noChangeShapeType="1"/>
          </p:cNvSpPr>
          <p:nvPr/>
        </p:nvSpPr>
        <p:spPr bwMode="auto">
          <a:xfrm flipH="1">
            <a:off x="1460500" y="3049588"/>
            <a:ext cx="609600" cy="0"/>
          </a:xfrm>
          <a:prstGeom prst="line">
            <a:avLst/>
          </a:prstGeom>
          <a:noFill/>
          <a:ln w="127000">
            <a:solidFill>
              <a:srgbClr val="D60093"/>
            </a:solidFill>
            <a:round/>
            <a:headEnd/>
            <a:tailEnd/>
          </a:ln>
        </p:spPr>
        <p:txBody>
          <a:bodyPr wrap="none" anchor="ctr"/>
          <a:lstStyle/>
          <a:p>
            <a:endParaRPr lang="en-US"/>
          </a:p>
        </p:txBody>
      </p:sp>
      <p:sp>
        <p:nvSpPr>
          <p:cNvPr id="57369" name="Line 25"/>
          <p:cNvSpPr>
            <a:spLocks noChangeShapeType="1"/>
          </p:cNvSpPr>
          <p:nvPr/>
        </p:nvSpPr>
        <p:spPr bwMode="auto">
          <a:xfrm flipV="1">
            <a:off x="1520825" y="3049588"/>
            <a:ext cx="0" cy="2286000"/>
          </a:xfrm>
          <a:prstGeom prst="line">
            <a:avLst/>
          </a:prstGeom>
          <a:noFill/>
          <a:ln w="127000">
            <a:solidFill>
              <a:srgbClr val="D60093"/>
            </a:solidFill>
            <a:round/>
            <a:headEnd/>
            <a:tailEnd/>
          </a:ln>
        </p:spPr>
        <p:txBody>
          <a:bodyPr wrap="none" anchor="ctr"/>
          <a:lstStyle/>
          <a:p>
            <a:endParaRPr lang="en-US"/>
          </a:p>
        </p:txBody>
      </p:sp>
      <p:sp>
        <p:nvSpPr>
          <p:cNvPr id="57370" name="Oval 26"/>
          <p:cNvSpPr>
            <a:spLocks noChangeArrowheads="1"/>
          </p:cNvSpPr>
          <p:nvPr/>
        </p:nvSpPr>
        <p:spPr bwMode="auto">
          <a:xfrm>
            <a:off x="1689100" y="6097588"/>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57371" name="Line 27"/>
          <p:cNvSpPr>
            <a:spLocks noChangeShapeType="1"/>
          </p:cNvSpPr>
          <p:nvPr/>
        </p:nvSpPr>
        <p:spPr bwMode="auto">
          <a:xfrm>
            <a:off x="469900" y="5911850"/>
            <a:ext cx="0" cy="381000"/>
          </a:xfrm>
          <a:prstGeom prst="line">
            <a:avLst/>
          </a:prstGeom>
          <a:noFill/>
          <a:ln w="9525">
            <a:solidFill>
              <a:schemeClr val="bg2"/>
            </a:solidFill>
            <a:round/>
            <a:headEnd/>
            <a:tailEnd/>
          </a:ln>
        </p:spPr>
        <p:txBody>
          <a:bodyPr wrap="none" anchor="ctr"/>
          <a:lstStyle/>
          <a:p>
            <a:endParaRPr lang="en-US"/>
          </a:p>
        </p:txBody>
      </p:sp>
      <p:sp>
        <p:nvSpPr>
          <p:cNvPr id="57372" name="Line 28"/>
          <p:cNvSpPr>
            <a:spLocks noChangeShapeType="1"/>
          </p:cNvSpPr>
          <p:nvPr/>
        </p:nvSpPr>
        <p:spPr bwMode="auto">
          <a:xfrm>
            <a:off x="1689100" y="5564188"/>
            <a:ext cx="0" cy="381000"/>
          </a:xfrm>
          <a:prstGeom prst="line">
            <a:avLst/>
          </a:prstGeom>
          <a:noFill/>
          <a:ln w="9525">
            <a:solidFill>
              <a:schemeClr val="bg2"/>
            </a:solidFill>
            <a:round/>
            <a:headEnd/>
            <a:tailEnd/>
          </a:ln>
        </p:spPr>
        <p:txBody>
          <a:bodyPr wrap="none" anchor="ctr"/>
          <a:lstStyle/>
          <a:p>
            <a:endParaRPr lang="en-US"/>
          </a:p>
        </p:txBody>
      </p:sp>
      <p:sp>
        <p:nvSpPr>
          <p:cNvPr id="57373" name="Line 29"/>
          <p:cNvSpPr>
            <a:spLocks noChangeShapeType="1"/>
          </p:cNvSpPr>
          <p:nvPr/>
        </p:nvSpPr>
        <p:spPr bwMode="auto">
          <a:xfrm>
            <a:off x="469900" y="6173788"/>
            <a:ext cx="838200" cy="0"/>
          </a:xfrm>
          <a:prstGeom prst="line">
            <a:avLst/>
          </a:prstGeom>
          <a:noFill/>
          <a:ln w="9525">
            <a:solidFill>
              <a:schemeClr val="bg2"/>
            </a:solidFill>
            <a:round/>
            <a:headEnd/>
            <a:tailEnd/>
          </a:ln>
        </p:spPr>
        <p:txBody>
          <a:bodyPr wrap="none" anchor="ctr"/>
          <a:lstStyle/>
          <a:p>
            <a:endParaRPr lang="en-US"/>
          </a:p>
        </p:txBody>
      </p:sp>
      <p:cxnSp>
        <p:nvCxnSpPr>
          <p:cNvPr id="57374" name="AutoShape 30"/>
          <p:cNvCxnSpPr>
            <a:cxnSpLocks noChangeShapeType="1"/>
            <a:stCxn id="57373" idx="1"/>
            <a:endCxn id="57372" idx="1"/>
          </p:cNvCxnSpPr>
          <p:nvPr/>
        </p:nvCxnSpPr>
        <p:spPr bwMode="auto">
          <a:xfrm rot="5400000" flipH="1" flipV="1">
            <a:off x="1384300" y="5868988"/>
            <a:ext cx="228600" cy="381000"/>
          </a:xfrm>
          <a:prstGeom prst="curvedConnector3">
            <a:avLst>
              <a:gd name="adj1" fmla="val 2083"/>
            </a:avLst>
          </a:prstGeom>
          <a:noFill/>
          <a:ln w="9525">
            <a:solidFill>
              <a:schemeClr val="bg2"/>
            </a:solidFill>
            <a:round/>
            <a:headEnd/>
            <a:tailEnd/>
          </a:ln>
        </p:spPr>
      </p:cxnSp>
      <p:sp>
        <p:nvSpPr>
          <p:cNvPr id="57375" name="Text Box 31"/>
          <p:cNvSpPr txBox="1">
            <a:spLocks noChangeArrowheads="1"/>
          </p:cNvSpPr>
          <p:nvPr/>
        </p:nvSpPr>
        <p:spPr bwMode="auto">
          <a:xfrm>
            <a:off x="2379663" y="2728913"/>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57376" name="Text Box 32"/>
          <p:cNvSpPr txBox="1">
            <a:spLocks noChangeArrowheads="1"/>
          </p:cNvSpPr>
          <p:nvPr/>
        </p:nvSpPr>
        <p:spPr bwMode="auto">
          <a:xfrm>
            <a:off x="4292600" y="2728913"/>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57377" name="Text Box 33"/>
          <p:cNvSpPr txBox="1">
            <a:spLocks noChangeArrowheads="1"/>
          </p:cNvSpPr>
          <p:nvPr/>
        </p:nvSpPr>
        <p:spPr bwMode="auto">
          <a:xfrm>
            <a:off x="6032500" y="2728913"/>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57378" name="Text Box 34"/>
          <p:cNvSpPr txBox="1">
            <a:spLocks noChangeArrowheads="1"/>
          </p:cNvSpPr>
          <p:nvPr/>
        </p:nvSpPr>
        <p:spPr bwMode="auto">
          <a:xfrm>
            <a:off x="7600950" y="3522663"/>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57379" name="Text Box 35"/>
          <p:cNvSpPr txBox="1">
            <a:spLocks noChangeArrowheads="1"/>
          </p:cNvSpPr>
          <p:nvPr/>
        </p:nvSpPr>
        <p:spPr bwMode="auto">
          <a:xfrm>
            <a:off x="85725" y="6478588"/>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57380" name="Text Box 36"/>
          <p:cNvSpPr txBox="1">
            <a:spLocks noChangeArrowheads="1"/>
          </p:cNvSpPr>
          <p:nvPr/>
        </p:nvSpPr>
        <p:spPr bwMode="auto">
          <a:xfrm>
            <a:off x="2728913" y="5911850"/>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7381" name="Line 37"/>
          <p:cNvSpPr>
            <a:spLocks noChangeShapeType="1"/>
          </p:cNvSpPr>
          <p:nvPr/>
        </p:nvSpPr>
        <p:spPr bwMode="auto">
          <a:xfrm flipH="1">
            <a:off x="1917700" y="6173788"/>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57382" name="AutoShape 38"/>
          <p:cNvSpPr>
            <a:spLocks noChangeArrowheads="1"/>
          </p:cNvSpPr>
          <p:nvPr/>
        </p:nvSpPr>
        <p:spPr bwMode="auto">
          <a:xfrm>
            <a:off x="5956300" y="2287588"/>
            <a:ext cx="1608138" cy="1600200"/>
          </a:xfrm>
          <a:custGeom>
            <a:avLst/>
            <a:gdLst>
              <a:gd name="T0" fmla="*/ 2147483647 w 21600"/>
              <a:gd name="T1" fmla="*/ 0 h 21600"/>
              <a:gd name="T2" fmla="*/ 1305292384 w 21600"/>
              <a:gd name="T3" fmla="*/ 1286060717 h 21600"/>
              <a:gd name="T4" fmla="*/ 0 w 21600"/>
              <a:gd name="T5" fmla="*/ 2147483647 h 21600"/>
              <a:gd name="T6" fmla="*/ 1305292384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7383" name="AutoShape 39"/>
          <p:cNvSpPr>
            <a:spLocks noChangeArrowheads="1"/>
          </p:cNvSpPr>
          <p:nvPr/>
        </p:nvSpPr>
        <p:spPr bwMode="auto">
          <a:xfrm>
            <a:off x="7513638" y="3824288"/>
            <a:ext cx="1341437" cy="1319212"/>
          </a:xfrm>
          <a:custGeom>
            <a:avLst/>
            <a:gdLst>
              <a:gd name="T0" fmla="*/ 2147483647 w 21600"/>
              <a:gd name="T1" fmla="*/ 0 h 21600"/>
              <a:gd name="T2" fmla="*/ 757616763 w 21600"/>
              <a:gd name="T3" fmla="*/ 720578497 h 21600"/>
              <a:gd name="T4" fmla="*/ 0 w 21600"/>
              <a:gd name="T5" fmla="*/ 2147483647 h 21600"/>
              <a:gd name="T6" fmla="*/ 757616763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72057849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90152" name="Text Box 40"/>
          <p:cNvSpPr txBox="1">
            <a:spLocks noChangeArrowheads="1"/>
          </p:cNvSpPr>
          <p:nvPr/>
        </p:nvSpPr>
        <p:spPr bwMode="auto">
          <a:xfrm>
            <a:off x="317500" y="1295400"/>
            <a:ext cx="8537575" cy="830997"/>
          </a:xfrm>
          <a:prstGeom prst="rect">
            <a:avLst/>
          </a:prstGeom>
          <a:noFill/>
          <a:ln w="9525">
            <a:noFill/>
            <a:miter lim="800000"/>
            <a:headEnd/>
            <a:tailEnd/>
          </a:ln>
        </p:spPr>
        <p:txBody>
          <a:bodyPr>
            <a:spAutoFit/>
          </a:bodyPr>
          <a:lstStyle/>
          <a:p>
            <a:pPr algn="just">
              <a:spcBef>
                <a:spcPct val="50000"/>
              </a:spcBef>
            </a:pPr>
            <a:r>
              <a:rPr lang="en-US" dirty="0">
                <a:solidFill>
                  <a:srgbClr val="FF0000"/>
                </a:solidFill>
              </a:rPr>
              <a:t>Blockage of the static port at any altitude will freeze the altimeter at that </a:t>
            </a:r>
            <a:r>
              <a:rPr lang="en-US" dirty="0" smtClean="0">
                <a:solidFill>
                  <a:srgbClr val="FF0000"/>
                </a:solidFill>
              </a:rPr>
              <a:t>position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r>
              <a:rPr lang="en-US" sz="4400">
                <a:solidFill>
                  <a:srgbClr val="FFFF00"/>
                </a:solidFill>
              </a:rPr>
              <a:t>Static Blockage</a:t>
            </a:r>
          </a:p>
        </p:txBody>
      </p:sp>
      <p:sp>
        <p:nvSpPr>
          <p:cNvPr id="58371" name="Oval 3"/>
          <p:cNvSpPr>
            <a:spLocks noChangeArrowheads="1"/>
          </p:cNvSpPr>
          <p:nvPr/>
        </p:nvSpPr>
        <p:spPr bwMode="auto">
          <a:xfrm>
            <a:off x="20701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8372" name="Oval 4"/>
          <p:cNvSpPr>
            <a:spLocks noChangeArrowheads="1"/>
          </p:cNvSpPr>
          <p:nvPr/>
        </p:nvSpPr>
        <p:spPr bwMode="auto">
          <a:xfrm>
            <a:off x="4013200" y="2005013"/>
            <a:ext cx="1600200" cy="1600200"/>
          </a:xfrm>
          <a:prstGeom prst="ellipse">
            <a:avLst/>
          </a:prstGeom>
          <a:solidFill>
            <a:schemeClr val="bg2"/>
          </a:solidFill>
          <a:ln w="9525">
            <a:solidFill>
              <a:schemeClr val="tx1"/>
            </a:solidFill>
            <a:round/>
            <a:headEnd/>
            <a:tailEnd/>
          </a:ln>
        </p:spPr>
        <p:txBody>
          <a:bodyPr wrap="none" anchor="ctr"/>
          <a:lstStyle/>
          <a:p>
            <a:endParaRPr lang="en-US"/>
          </a:p>
        </p:txBody>
      </p:sp>
      <p:sp>
        <p:nvSpPr>
          <p:cNvPr id="58373" name="Oval 5"/>
          <p:cNvSpPr>
            <a:spLocks noChangeArrowheads="1"/>
          </p:cNvSpPr>
          <p:nvPr/>
        </p:nvSpPr>
        <p:spPr bwMode="auto">
          <a:xfrm>
            <a:off x="5956300" y="2005013"/>
            <a:ext cx="1600200" cy="1600200"/>
          </a:xfrm>
          <a:prstGeom prst="ellipse">
            <a:avLst/>
          </a:prstGeom>
          <a:solidFill>
            <a:schemeClr val="bg2"/>
          </a:solidFill>
          <a:ln w="9525">
            <a:solidFill>
              <a:schemeClr val="tx2"/>
            </a:solidFill>
            <a:round/>
            <a:headEnd/>
            <a:tailEnd/>
          </a:ln>
        </p:spPr>
        <p:txBody>
          <a:bodyPr wrap="none" anchor="ctr"/>
          <a:lstStyle/>
          <a:p>
            <a:endParaRPr lang="en-US"/>
          </a:p>
        </p:txBody>
      </p:sp>
      <p:sp>
        <p:nvSpPr>
          <p:cNvPr id="58374" name="Line 6"/>
          <p:cNvSpPr>
            <a:spLocks noChangeShapeType="1"/>
          </p:cNvSpPr>
          <p:nvPr/>
        </p:nvSpPr>
        <p:spPr bwMode="auto">
          <a:xfrm>
            <a:off x="2913063" y="3605213"/>
            <a:ext cx="0" cy="533400"/>
          </a:xfrm>
          <a:prstGeom prst="line">
            <a:avLst/>
          </a:prstGeom>
          <a:noFill/>
          <a:ln w="127000">
            <a:solidFill>
              <a:srgbClr val="6699FF"/>
            </a:solidFill>
            <a:round/>
            <a:headEnd/>
            <a:tailEnd/>
          </a:ln>
        </p:spPr>
        <p:txBody>
          <a:bodyPr wrap="none" anchor="ctr"/>
          <a:lstStyle/>
          <a:p>
            <a:endParaRPr lang="en-US"/>
          </a:p>
        </p:txBody>
      </p:sp>
      <p:sp>
        <p:nvSpPr>
          <p:cNvPr id="58375" name="Line 7"/>
          <p:cNvSpPr>
            <a:spLocks noChangeShapeType="1"/>
          </p:cNvSpPr>
          <p:nvPr/>
        </p:nvSpPr>
        <p:spPr bwMode="auto">
          <a:xfrm>
            <a:off x="6794500" y="3605213"/>
            <a:ext cx="0" cy="533400"/>
          </a:xfrm>
          <a:prstGeom prst="line">
            <a:avLst/>
          </a:prstGeom>
          <a:noFill/>
          <a:ln w="127000">
            <a:solidFill>
              <a:srgbClr val="6699FF"/>
            </a:solidFill>
            <a:round/>
            <a:headEnd/>
            <a:tailEnd/>
          </a:ln>
        </p:spPr>
        <p:txBody>
          <a:bodyPr wrap="none" anchor="ctr"/>
          <a:lstStyle/>
          <a:p>
            <a:endParaRPr lang="en-US"/>
          </a:p>
        </p:txBody>
      </p:sp>
      <p:sp>
        <p:nvSpPr>
          <p:cNvPr id="58376" name="Line 8"/>
          <p:cNvSpPr>
            <a:spLocks noChangeShapeType="1"/>
          </p:cNvSpPr>
          <p:nvPr/>
        </p:nvSpPr>
        <p:spPr bwMode="auto">
          <a:xfrm>
            <a:off x="4826000" y="3605213"/>
            <a:ext cx="0" cy="533400"/>
          </a:xfrm>
          <a:prstGeom prst="line">
            <a:avLst/>
          </a:prstGeom>
          <a:noFill/>
          <a:ln w="127000">
            <a:solidFill>
              <a:srgbClr val="6699FF"/>
            </a:solidFill>
            <a:round/>
            <a:headEnd/>
            <a:tailEnd/>
          </a:ln>
        </p:spPr>
        <p:txBody>
          <a:bodyPr wrap="none" anchor="ctr"/>
          <a:lstStyle/>
          <a:p>
            <a:endParaRPr lang="en-US"/>
          </a:p>
        </p:txBody>
      </p:sp>
      <p:cxnSp>
        <p:nvCxnSpPr>
          <p:cNvPr id="58377" name="AutoShape 9"/>
          <p:cNvCxnSpPr>
            <a:cxnSpLocks noChangeShapeType="1"/>
          </p:cNvCxnSpPr>
          <p:nvPr/>
        </p:nvCxnSpPr>
        <p:spPr bwMode="auto">
          <a:xfrm>
            <a:off x="2832100" y="4202113"/>
            <a:ext cx="4800600" cy="0"/>
          </a:xfrm>
          <a:prstGeom prst="straightConnector1">
            <a:avLst/>
          </a:prstGeom>
          <a:noFill/>
          <a:ln w="127000">
            <a:solidFill>
              <a:srgbClr val="6699FF"/>
            </a:solidFill>
            <a:round/>
            <a:headEnd/>
            <a:tailEnd/>
          </a:ln>
        </p:spPr>
      </p:cxnSp>
      <p:sp>
        <p:nvSpPr>
          <p:cNvPr id="58378" name="Line 10"/>
          <p:cNvSpPr>
            <a:spLocks noChangeShapeType="1"/>
          </p:cNvSpPr>
          <p:nvPr/>
        </p:nvSpPr>
        <p:spPr bwMode="auto">
          <a:xfrm>
            <a:off x="7167563" y="4202113"/>
            <a:ext cx="0" cy="1079500"/>
          </a:xfrm>
          <a:prstGeom prst="line">
            <a:avLst/>
          </a:prstGeom>
          <a:noFill/>
          <a:ln w="127000">
            <a:solidFill>
              <a:srgbClr val="6699FF"/>
            </a:solidFill>
            <a:round/>
            <a:headEnd/>
            <a:tailEnd/>
          </a:ln>
        </p:spPr>
        <p:txBody>
          <a:bodyPr wrap="none" anchor="ctr"/>
          <a:lstStyle/>
          <a:p>
            <a:endParaRPr lang="en-US"/>
          </a:p>
        </p:txBody>
      </p:sp>
      <p:sp>
        <p:nvSpPr>
          <p:cNvPr id="58379" name="Rectangle 11"/>
          <p:cNvSpPr>
            <a:spLocks noChangeArrowheads="1"/>
          </p:cNvSpPr>
          <p:nvPr/>
        </p:nvSpPr>
        <p:spPr bwMode="auto">
          <a:xfrm>
            <a:off x="7632700" y="3605213"/>
            <a:ext cx="1143000" cy="1143000"/>
          </a:xfrm>
          <a:prstGeom prst="rect">
            <a:avLst/>
          </a:prstGeom>
          <a:solidFill>
            <a:schemeClr val="tx2"/>
          </a:solidFill>
          <a:ln w="9525">
            <a:solidFill>
              <a:schemeClr val="tx2"/>
            </a:solidFill>
            <a:miter lim="800000"/>
            <a:headEnd/>
            <a:tailEnd/>
          </a:ln>
        </p:spPr>
        <p:txBody>
          <a:bodyPr wrap="none" anchor="ctr"/>
          <a:lstStyle/>
          <a:p>
            <a:endParaRPr lang="en-US"/>
          </a:p>
        </p:txBody>
      </p:sp>
      <p:sp>
        <p:nvSpPr>
          <p:cNvPr id="58380" name="Oval 12"/>
          <p:cNvSpPr>
            <a:spLocks noChangeArrowheads="1"/>
          </p:cNvSpPr>
          <p:nvPr/>
        </p:nvSpPr>
        <p:spPr bwMode="auto">
          <a:xfrm>
            <a:off x="7708900" y="3681413"/>
            <a:ext cx="990600" cy="977900"/>
          </a:xfrm>
          <a:prstGeom prst="ellipse">
            <a:avLst/>
          </a:prstGeom>
          <a:noFill/>
          <a:ln w="9525">
            <a:solidFill>
              <a:schemeClr val="bg2"/>
            </a:solidFill>
            <a:round/>
            <a:headEnd/>
            <a:tailEnd/>
          </a:ln>
        </p:spPr>
        <p:txBody>
          <a:bodyPr wrap="none" anchor="ctr"/>
          <a:lstStyle/>
          <a:p>
            <a:endParaRPr lang="en-US"/>
          </a:p>
        </p:txBody>
      </p:sp>
      <p:sp>
        <p:nvSpPr>
          <p:cNvPr id="58381" name="Oval 13"/>
          <p:cNvSpPr>
            <a:spLocks noChangeArrowheads="1"/>
          </p:cNvSpPr>
          <p:nvPr/>
        </p:nvSpPr>
        <p:spPr bwMode="auto">
          <a:xfrm>
            <a:off x="8089900" y="4062413"/>
            <a:ext cx="228600" cy="209550"/>
          </a:xfrm>
          <a:prstGeom prst="ellipse">
            <a:avLst/>
          </a:prstGeom>
          <a:solidFill>
            <a:schemeClr val="bg2"/>
          </a:solidFill>
          <a:ln w="9525">
            <a:solidFill>
              <a:schemeClr val="bg2"/>
            </a:solidFill>
            <a:round/>
            <a:headEnd/>
            <a:tailEnd/>
          </a:ln>
        </p:spPr>
        <p:txBody>
          <a:bodyPr wrap="none" anchor="ctr"/>
          <a:lstStyle/>
          <a:p>
            <a:endParaRPr lang="en-US"/>
          </a:p>
        </p:txBody>
      </p:sp>
      <p:sp>
        <p:nvSpPr>
          <p:cNvPr id="58382" name="Oval 14"/>
          <p:cNvSpPr>
            <a:spLocks noChangeArrowheads="1"/>
          </p:cNvSpPr>
          <p:nvPr/>
        </p:nvSpPr>
        <p:spPr bwMode="auto">
          <a:xfrm>
            <a:off x="8089900" y="3757613"/>
            <a:ext cx="228600" cy="152400"/>
          </a:xfrm>
          <a:prstGeom prst="ellipse">
            <a:avLst/>
          </a:prstGeom>
          <a:noFill/>
          <a:ln w="9525">
            <a:solidFill>
              <a:schemeClr val="bg2"/>
            </a:solidFill>
            <a:round/>
            <a:headEnd/>
            <a:tailEnd/>
          </a:ln>
        </p:spPr>
        <p:txBody>
          <a:bodyPr wrap="none" anchor="ctr"/>
          <a:lstStyle/>
          <a:p>
            <a:endParaRPr lang="en-US"/>
          </a:p>
        </p:txBody>
      </p:sp>
      <p:sp>
        <p:nvSpPr>
          <p:cNvPr id="58383" name="Oval 15"/>
          <p:cNvSpPr>
            <a:spLocks noChangeArrowheads="1"/>
          </p:cNvSpPr>
          <p:nvPr/>
        </p:nvSpPr>
        <p:spPr bwMode="auto">
          <a:xfrm rot="16200000" flipV="1">
            <a:off x="7708900" y="4081463"/>
            <a:ext cx="228600" cy="152400"/>
          </a:xfrm>
          <a:prstGeom prst="ellipse">
            <a:avLst/>
          </a:prstGeom>
          <a:noFill/>
          <a:ln w="9525">
            <a:solidFill>
              <a:schemeClr val="bg2"/>
            </a:solidFill>
            <a:round/>
            <a:headEnd/>
            <a:tailEnd/>
          </a:ln>
        </p:spPr>
        <p:txBody>
          <a:bodyPr wrap="none" anchor="ctr"/>
          <a:lstStyle/>
          <a:p>
            <a:endParaRPr lang="en-US"/>
          </a:p>
        </p:txBody>
      </p:sp>
      <p:sp>
        <p:nvSpPr>
          <p:cNvPr id="58384" name="Oval 16"/>
          <p:cNvSpPr>
            <a:spLocks noChangeArrowheads="1"/>
          </p:cNvSpPr>
          <p:nvPr/>
        </p:nvSpPr>
        <p:spPr bwMode="auto">
          <a:xfrm rot="-5400000">
            <a:off x="8470900" y="4100513"/>
            <a:ext cx="228600" cy="152400"/>
          </a:xfrm>
          <a:prstGeom prst="ellipse">
            <a:avLst/>
          </a:prstGeom>
          <a:noFill/>
          <a:ln w="9525">
            <a:solidFill>
              <a:schemeClr val="bg2"/>
            </a:solidFill>
            <a:round/>
            <a:headEnd/>
            <a:tailEnd/>
          </a:ln>
        </p:spPr>
        <p:txBody>
          <a:bodyPr wrap="none" anchor="ctr"/>
          <a:lstStyle/>
          <a:p>
            <a:endParaRPr lang="en-US"/>
          </a:p>
        </p:txBody>
      </p:sp>
      <p:sp>
        <p:nvSpPr>
          <p:cNvPr id="58385" name="Oval 17"/>
          <p:cNvSpPr>
            <a:spLocks noChangeArrowheads="1"/>
          </p:cNvSpPr>
          <p:nvPr/>
        </p:nvSpPr>
        <p:spPr bwMode="auto">
          <a:xfrm>
            <a:off x="8089900" y="4443413"/>
            <a:ext cx="228600" cy="152400"/>
          </a:xfrm>
          <a:prstGeom prst="ellipse">
            <a:avLst/>
          </a:prstGeom>
          <a:noFill/>
          <a:ln w="9525">
            <a:solidFill>
              <a:schemeClr val="bg2"/>
            </a:solidFill>
            <a:round/>
            <a:headEnd/>
            <a:tailEnd/>
          </a:ln>
        </p:spPr>
        <p:txBody>
          <a:bodyPr wrap="none" anchor="ctr"/>
          <a:lstStyle/>
          <a:p>
            <a:endParaRPr lang="en-US"/>
          </a:p>
        </p:txBody>
      </p:sp>
      <p:sp>
        <p:nvSpPr>
          <p:cNvPr id="58386" name="Rectangle 18"/>
          <p:cNvSpPr>
            <a:spLocks noChangeArrowheads="1"/>
          </p:cNvSpPr>
          <p:nvPr/>
        </p:nvSpPr>
        <p:spPr bwMode="auto">
          <a:xfrm>
            <a:off x="5956300" y="5281613"/>
            <a:ext cx="2362200" cy="990600"/>
          </a:xfrm>
          <a:prstGeom prst="rect">
            <a:avLst/>
          </a:prstGeom>
          <a:solidFill>
            <a:srgbClr val="FF9933"/>
          </a:solidFill>
          <a:ln w="9525">
            <a:solidFill>
              <a:schemeClr val="bg2"/>
            </a:solidFill>
            <a:miter lim="800000"/>
            <a:headEnd/>
            <a:tailEnd/>
          </a:ln>
        </p:spPr>
        <p:txBody>
          <a:bodyPr wrap="none" anchor="ctr"/>
          <a:lstStyle/>
          <a:p>
            <a:endParaRPr lang="en-US"/>
          </a:p>
        </p:txBody>
      </p:sp>
      <p:sp>
        <p:nvSpPr>
          <p:cNvPr id="58387" name="Oval 19"/>
          <p:cNvSpPr>
            <a:spLocks noChangeArrowheads="1"/>
          </p:cNvSpPr>
          <p:nvPr/>
        </p:nvSpPr>
        <p:spPr bwMode="auto">
          <a:xfrm>
            <a:off x="7308850" y="5357813"/>
            <a:ext cx="876300" cy="838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8388" name="Oval 20"/>
          <p:cNvSpPr>
            <a:spLocks noChangeArrowheads="1"/>
          </p:cNvSpPr>
          <p:nvPr/>
        </p:nvSpPr>
        <p:spPr bwMode="auto">
          <a:xfrm>
            <a:off x="7480300" y="5510213"/>
            <a:ext cx="533400" cy="533400"/>
          </a:xfrm>
          <a:prstGeom prst="ellipse">
            <a:avLst/>
          </a:prstGeom>
          <a:solidFill>
            <a:srgbClr val="777777"/>
          </a:solidFill>
          <a:ln w="9525">
            <a:solidFill>
              <a:schemeClr val="tx1"/>
            </a:solidFill>
            <a:round/>
            <a:headEnd/>
            <a:tailEnd/>
          </a:ln>
        </p:spPr>
        <p:txBody>
          <a:bodyPr wrap="none" anchor="ctr"/>
          <a:lstStyle/>
          <a:p>
            <a:endParaRPr lang="en-US"/>
          </a:p>
        </p:txBody>
      </p:sp>
      <p:sp>
        <p:nvSpPr>
          <p:cNvPr id="58389" name="Text Box 21"/>
          <p:cNvSpPr txBox="1">
            <a:spLocks noChangeArrowheads="1"/>
          </p:cNvSpPr>
          <p:nvPr/>
        </p:nvSpPr>
        <p:spPr bwMode="auto">
          <a:xfrm>
            <a:off x="5956300" y="5357813"/>
            <a:ext cx="1295400" cy="825500"/>
          </a:xfrm>
          <a:prstGeom prst="rect">
            <a:avLst/>
          </a:prstGeom>
          <a:noFill/>
          <a:ln w="9525">
            <a:noFill/>
            <a:miter lim="800000"/>
            <a:headEnd/>
            <a:tailEnd/>
          </a:ln>
        </p:spPr>
        <p:txBody>
          <a:bodyPr>
            <a:spAutoFit/>
          </a:bodyPr>
          <a:lstStyle/>
          <a:p>
            <a:pPr algn="l">
              <a:spcBef>
                <a:spcPct val="50000"/>
              </a:spcBef>
            </a:pPr>
            <a:r>
              <a:rPr lang="en-US" sz="1600">
                <a:solidFill>
                  <a:schemeClr val="bg2"/>
                </a:solidFill>
              </a:rPr>
              <a:t>ALT STATIC AIR PULL ON</a:t>
            </a:r>
          </a:p>
        </p:txBody>
      </p:sp>
      <p:sp>
        <p:nvSpPr>
          <p:cNvPr id="58390" name="AutoShape 22"/>
          <p:cNvSpPr>
            <a:spLocks noChangeArrowheads="1"/>
          </p:cNvSpPr>
          <p:nvPr/>
        </p:nvSpPr>
        <p:spPr bwMode="auto">
          <a:xfrm rot="10800000">
            <a:off x="317500" y="5281613"/>
            <a:ext cx="1676400" cy="762000"/>
          </a:xfrm>
          <a:custGeom>
            <a:avLst/>
            <a:gdLst>
              <a:gd name="T0" fmla="*/ 2147483647 w 21600"/>
              <a:gd name="T1" fmla="*/ 0 h 21600"/>
              <a:gd name="T2" fmla="*/ 2147483647 w 21600"/>
              <a:gd name="T3" fmla="*/ 533783770 h 21600"/>
              <a:gd name="T4" fmla="*/ 2147483647 w 21600"/>
              <a:gd name="T5" fmla="*/ 948325308 h 21600"/>
              <a:gd name="T6" fmla="*/ 2147483647 w 21600"/>
              <a:gd name="T7" fmla="*/ 266892591 h 21600"/>
              <a:gd name="T8" fmla="*/ 17694720 60000 65536"/>
              <a:gd name="T9" fmla="*/ 5898240 60000 65536"/>
              <a:gd name="T10" fmla="*/ 5898240 60000 65536"/>
              <a:gd name="T11" fmla="*/ 0 60000 65536"/>
              <a:gd name="T12" fmla="*/ 12427 w 21600"/>
              <a:gd name="T13" fmla="*/ 90 h 21600"/>
              <a:gd name="T14" fmla="*/ 20431 w 21600"/>
              <a:gd name="T15" fmla="*/ 12068 h 21600"/>
            </a:gdLst>
            <a:ahLst/>
            <a:cxnLst>
              <a:cxn ang="T8">
                <a:pos x="T0" y="T1"/>
              </a:cxn>
              <a:cxn ang="T9">
                <a:pos x="T2" y="T3"/>
              </a:cxn>
              <a:cxn ang="T10">
                <a:pos x="T4" y="T5"/>
              </a:cxn>
              <a:cxn ang="T11">
                <a:pos x="T6" y="T7"/>
              </a:cxn>
            </a:cxnLst>
            <a:rect l="T12" t="T13" r="T14" b="T15"/>
            <a:pathLst>
              <a:path w="21600" h="21600">
                <a:moveTo>
                  <a:pt x="21600" y="6079"/>
                </a:moveTo>
                <a:lnTo>
                  <a:pt x="20413" y="0"/>
                </a:lnTo>
                <a:lnTo>
                  <a:pt x="20413" y="90"/>
                </a:lnTo>
                <a:lnTo>
                  <a:pt x="12427" y="90"/>
                </a:lnTo>
                <a:cubicBezTo>
                  <a:pt x="5564" y="90"/>
                  <a:pt x="0" y="5493"/>
                  <a:pt x="0" y="12158"/>
                </a:cubicBezTo>
                <a:lnTo>
                  <a:pt x="0" y="21600"/>
                </a:lnTo>
                <a:lnTo>
                  <a:pt x="12243" y="21600"/>
                </a:lnTo>
                <a:lnTo>
                  <a:pt x="12243" y="12158"/>
                </a:lnTo>
                <a:cubicBezTo>
                  <a:pt x="12243" y="12108"/>
                  <a:pt x="12325" y="12068"/>
                  <a:pt x="12427" y="12068"/>
                </a:cubicBezTo>
                <a:lnTo>
                  <a:pt x="20413" y="12068"/>
                </a:lnTo>
                <a:lnTo>
                  <a:pt x="20413" y="12158"/>
                </a:lnTo>
                <a:close/>
              </a:path>
            </a:pathLst>
          </a:custGeom>
          <a:solidFill>
            <a:srgbClr val="777777"/>
          </a:solidFill>
          <a:ln w="9525">
            <a:solidFill>
              <a:schemeClr val="bg2"/>
            </a:solidFill>
            <a:miter lim="800000"/>
            <a:headEnd/>
            <a:tailEnd/>
          </a:ln>
        </p:spPr>
        <p:txBody>
          <a:bodyPr wrap="none" anchor="ctr"/>
          <a:lstStyle/>
          <a:p>
            <a:endParaRPr lang="en-US"/>
          </a:p>
        </p:txBody>
      </p:sp>
      <p:sp>
        <p:nvSpPr>
          <p:cNvPr id="58391" name="Rectangle 23"/>
          <p:cNvSpPr>
            <a:spLocks noChangeArrowheads="1"/>
          </p:cNvSpPr>
          <p:nvPr/>
        </p:nvSpPr>
        <p:spPr bwMode="auto">
          <a:xfrm>
            <a:off x="1231900" y="5053013"/>
            <a:ext cx="457200" cy="228600"/>
          </a:xfrm>
          <a:prstGeom prst="rect">
            <a:avLst/>
          </a:prstGeom>
          <a:solidFill>
            <a:srgbClr val="777777"/>
          </a:solidFill>
          <a:ln w="9525">
            <a:solidFill>
              <a:schemeClr val="bg2"/>
            </a:solidFill>
            <a:miter lim="800000"/>
            <a:headEnd/>
            <a:tailEnd/>
          </a:ln>
        </p:spPr>
        <p:txBody>
          <a:bodyPr wrap="none" anchor="ctr"/>
          <a:lstStyle/>
          <a:p>
            <a:endParaRPr lang="en-US"/>
          </a:p>
        </p:txBody>
      </p:sp>
      <p:sp>
        <p:nvSpPr>
          <p:cNvPr id="58392" name="Line 24"/>
          <p:cNvSpPr>
            <a:spLocks noChangeShapeType="1"/>
          </p:cNvSpPr>
          <p:nvPr/>
        </p:nvSpPr>
        <p:spPr bwMode="auto">
          <a:xfrm flipH="1">
            <a:off x="1460500" y="2767013"/>
            <a:ext cx="609600" cy="0"/>
          </a:xfrm>
          <a:prstGeom prst="line">
            <a:avLst/>
          </a:prstGeom>
          <a:noFill/>
          <a:ln w="127000">
            <a:solidFill>
              <a:srgbClr val="D60093"/>
            </a:solidFill>
            <a:round/>
            <a:headEnd/>
            <a:tailEnd/>
          </a:ln>
        </p:spPr>
        <p:txBody>
          <a:bodyPr wrap="none" anchor="ctr"/>
          <a:lstStyle/>
          <a:p>
            <a:endParaRPr lang="en-US"/>
          </a:p>
        </p:txBody>
      </p:sp>
      <p:sp>
        <p:nvSpPr>
          <p:cNvPr id="58393" name="Line 25"/>
          <p:cNvSpPr>
            <a:spLocks noChangeShapeType="1"/>
          </p:cNvSpPr>
          <p:nvPr/>
        </p:nvSpPr>
        <p:spPr bwMode="auto">
          <a:xfrm flipV="1">
            <a:off x="1520825" y="2767013"/>
            <a:ext cx="0" cy="2286000"/>
          </a:xfrm>
          <a:prstGeom prst="line">
            <a:avLst/>
          </a:prstGeom>
          <a:noFill/>
          <a:ln w="127000">
            <a:solidFill>
              <a:srgbClr val="D60093"/>
            </a:solidFill>
            <a:round/>
            <a:headEnd/>
            <a:tailEnd/>
          </a:ln>
        </p:spPr>
        <p:txBody>
          <a:bodyPr wrap="none" anchor="ctr"/>
          <a:lstStyle/>
          <a:p>
            <a:endParaRPr lang="en-US"/>
          </a:p>
        </p:txBody>
      </p:sp>
      <p:sp>
        <p:nvSpPr>
          <p:cNvPr id="58394" name="Oval 26"/>
          <p:cNvSpPr>
            <a:spLocks noChangeArrowheads="1"/>
          </p:cNvSpPr>
          <p:nvPr/>
        </p:nvSpPr>
        <p:spPr bwMode="auto">
          <a:xfrm>
            <a:off x="1689100" y="5815013"/>
            <a:ext cx="228600" cy="228600"/>
          </a:xfrm>
          <a:prstGeom prst="ellipse">
            <a:avLst/>
          </a:prstGeom>
          <a:solidFill>
            <a:schemeClr val="bg2"/>
          </a:solidFill>
          <a:ln w="9525">
            <a:solidFill>
              <a:schemeClr val="bg2"/>
            </a:solidFill>
            <a:round/>
            <a:headEnd/>
            <a:tailEnd/>
          </a:ln>
        </p:spPr>
        <p:txBody>
          <a:bodyPr wrap="none" anchor="ctr"/>
          <a:lstStyle/>
          <a:p>
            <a:endParaRPr lang="en-US"/>
          </a:p>
        </p:txBody>
      </p:sp>
      <p:sp>
        <p:nvSpPr>
          <p:cNvPr id="58395" name="Line 27"/>
          <p:cNvSpPr>
            <a:spLocks noChangeShapeType="1"/>
          </p:cNvSpPr>
          <p:nvPr/>
        </p:nvSpPr>
        <p:spPr bwMode="auto">
          <a:xfrm>
            <a:off x="469900" y="5629275"/>
            <a:ext cx="0" cy="381000"/>
          </a:xfrm>
          <a:prstGeom prst="line">
            <a:avLst/>
          </a:prstGeom>
          <a:noFill/>
          <a:ln w="9525">
            <a:solidFill>
              <a:schemeClr val="bg2"/>
            </a:solidFill>
            <a:round/>
            <a:headEnd/>
            <a:tailEnd/>
          </a:ln>
        </p:spPr>
        <p:txBody>
          <a:bodyPr wrap="none" anchor="ctr"/>
          <a:lstStyle/>
          <a:p>
            <a:endParaRPr lang="en-US"/>
          </a:p>
        </p:txBody>
      </p:sp>
      <p:sp>
        <p:nvSpPr>
          <p:cNvPr id="58396" name="Line 28"/>
          <p:cNvSpPr>
            <a:spLocks noChangeShapeType="1"/>
          </p:cNvSpPr>
          <p:nvPr/>
        </p:nvSpPr>
        <p:spPr bwMode="auto">
          <a:xfrm>
            <a:off x="1689100" y="5281613"/>
            <a:ext cx="0" cy="381000"/>
          </a:xfrm>
          <a:prstGeom prst="line">
            <a:avLst/>
          </a:prstGeom>
          <a:noFill/>
          <a:ln w="9525">
            <a:solidFill>
              <a:schemeClr val="bg2"/>
            </a:solidFill>
            <a:round/>
            <a:headEnd/>
            <a:tailEnd/>
          </a:ln>
        </p:spPr>
        <p:txBody>
          <a:bodyPr wrap="none" anchor="ctr"/>
          <a:lstStyle/>
          <a:p>
            <a:endParaRPr lang="en-US"/>
          </a:p>
        </p:txBody>
      </p:sp>
      <p:sp>
        <p:nvSpPr>
          <p:cNvPr id="58397" name="Line 29"/>
          <p:cNvSpPr>
            <a:spLocks noChangeShapeType="1"/>
          </p:cNvSpPr>
          <p:nvPr/>
        </p:nvSpPr>
        <p:spPr bwMode="auto">
          <a:xfrm>
            <a:off x="469900" y="5891213"/>
            <a:ext cx="838200" cy="0"/>
          </a:xfrm>
          <a:prstGeom prst="line">
            <a:avLst/>
          </a:prstGeom>
          <a:noFill/>
          <a:ln w="9525">
            <a:solidFill>
              <a:schemeClr val="bg2"/>
            </a:solidFill>
            <a:round/>
            <a:headEnd/>
            <a:tailEnd/>
          </a:ln>
        </p:spPr>
        <p:txBody>
          <a:bodyPr wrap="none" anchor="ctr"/>
          <a:lstStyle/>
          <a:p>
            <a:endParaRPr lang="en-US"/>
          </a:p>
        </p:txBody>
      </p:sp>
      <p:cxnSp>
        <p:nvCxnSpPr>
          <p:cNvPr id="58398" name="AutoShape 30"/>
          <p:cNvCxnSpPr>
            <a:cxnSpLocks noChangeShapeType="1"/>
            <a:stCxn id="58397" idx="1"/>
            <a:endCxn id="58396" idx="1"/>
          </p:cNvCxnSpPr>
          <p:nvPr/>
        </p:nvCxnSpPr>
        <p:spPr bwMode="auto">
          <a:xfrm rot="5400000" flipH="1" flipV="1">
            <a:off x="1384300" y="5586413"/>
            <a:ext cx="228600" cy="381000"/>
          </a:xfrm>
          <a:prstGeom prst="curvedConnector3">
            <a:avLst>
              <a:gd name="adj1" fmla="val 2083"/>
            </a:avLst>
          </a:prstGeom>
          <a:noFill/>
          <a:ln w="9525">
            <a:solidFill>
              <a:schemeClr val="bg2"/>
            </a:solidFill>
            <a:round/>
            <a:headEnd/>
            <a:tailEnd/>
          </a:ln>
        </p:spPr>
      </p:cxnSp>
      <p:sp>
        <p:nvSpPr>
          <p:cNvPr id="58399" name="Text Box 31"/>
          <p:cNvSpPr txBox="1">
            <a:spLocks noChangeArrowheads="1"/>
          </p:cNvSpPr>
          <p:nvPr/>
        </p:nvSpPr>
        <p:spPr bwMode="auto">
          <a:xfrm>
            <a:off x="2379663"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A/S</a:t>
            </a:r>
          </a:p>
        </p:txBody>
      </p:sp>
      <p:sp>
        <p:nvSpPr>
          <p:cNvPr id="58400" name="Text Box 32"/>
          <p:cNvSpPr txBox="1">
            <a:spLocks noChangeArrowheads="1"/>
          </p:cNvSpPr>
          <p:nvPr/>
        </p:nvSpPr>
        <p:spPr bwMode="auto">
          <a:xfrm>
            <a:off x="4292600" y="2446338"/>
            <a:ext cx="10668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VSI</a:t>
            </a:r>
          </a:p>
        </p:txBody>
      </p:sp>
      <p:sp>
        <p:nvSpPr>
          <p:cNvPr id="58401" name="Text Box 33"/>
          <p:cNvSpPr txBox="1">
            <a:spLocks noChangeArrowheads="1"/>
          </p:cNvSpPr>
          <p:nvPr/>
        </p:nvSpPr>
        <p:spPr bwMode="auto">
          <a:xfrm>
            <a:off x="6032500" y="2446338"/>
            <a:ext cx="1524000" cy="641350"/>
          </a:xfrm>
          <a:prstGeom prst="rect">
            <a:avLst/>
          </a:prstGeom>
          <a:noFill/>
          <a:ln w="9525">
            <a:noFill/>
            <a:miter lim="800000"/>
            <a:headEnd/>
            <a:tailEnd/>
          </a:ln>
        </p:spPr>
        <p:txBody>
          <a:bodyPr>
            <a:spAutoFit/>
          </a:bodyPr>
          <a:lstStyle/>
          <a:p>
            <a:pPr>
              <a:spcBef>
                <a:spcPct val="50000"/>
              </a:spcBef>
            </a:pPr>
            <a:r>
              <a:rPr lang="en-US" sz="3600" b="1">
                <a:solidFill>
                  <a:schemeClr val="tx2"/>
                </a:solidFill>
              </a:rPr>
              <a:t>ALT</a:t>
            </a:r>
          </a:p>
        </p:txBody>
      </p:sp>
      <p:sp>
        <p:nvSpPr>
          <p:cNvPr id="58402" name="Text Box 34"/>
          <p:cNvSpPr txBox="1">
            <a:spLocks noChangeArrowheads="1"/>
          </p:cNvSpPr>
          <p:nvPr/>
        </p:nvSpPr>
        <p:spPr bwMode="auto">
          <a:xfrm>
            <a:off x="7600950" y="3240088"/>
            <a:ext cx="1435100" cy="304800"/>
          </a:xfrm>
          <a:prstGeom prst="rect">
            <a:avLst/>
          </a:prstGeom>
          <a:noFill/>
          <a:ln w="9525">
            <a:noFill/>
            <a:miter lim="800000"/>
            <a:headEnd/>
            <a:tailEnd/>
          </a:ln>
        </p:spPr>
        <p:txBody>
          <a:bodyPr>
            <a:spAutoFit/>
          </a:bodyPr>
          <a:lstStyle/>
          <a:p>
            <a:pPr>
              <a:spcBef>
                <a:spcPct val="50000"/>
              </a:spcBef>
            </a:pPr>
            <a:r>
              <a:rPr lang="en-US" sz="1400"/>
              <a:t>STATIC PORT</a:t>
            </a:r>
          </a:p>
        </p:txBody>
      </p:sp>
      <p:sp>
        <p:nvSpPr>
          <p:cNvPr id="58403" name="Text Box 35"/>
          <p:cNvSpPr txBox="1">
            <a:spLocks noChangeArrowheads="1"/>
          </p:cNvSpPr>
          <p:nvPr/>
        </p:nvSpPr>
        <p:spPr bwMode="auto">
          <a:xfrm>
            <a:off x="85725" y="6196013"/>
            <a:ext cx="1435100" cy="304800"/>
          </a:xfrm>
          <a:prstGeom prst="rect">
            <a:avLst/>
          </a:prstGeom>
          <a:noFill/>
          <a:ln w="9525">
            <a:noFill/>
            <a:miter lim="800000"/>
            <a:headEnd/>
            <a:tailEnd/>
          </a:ln>
        </p:spPr>
        <p:txBody>
          <a:bodyPr>
            <a:spAutoFit/>
          </a:bodyPr>
          <a:lstStyle/>
          <a:p>
            <a:pPr>
              <a:spcBef>
                <a:spcPct val="50000"/>
              </a:spcBef>
            </a:pPr>
            <a:r>
              <a:rPr lang="en-US" sz="1400"/>
              <a:t>PITOT TUBE</a:t>
            </a:r>
          </a:p>
        </p:txBody>
      </p:sp>
      <p:sp>
        <p:nvSpPr>
          <p:cNvPr id="58404" name="Text Box 36"/>
          <p:cNvSpPr txBox="1">
            <a:spLocks noChangeArrowheads="1"/>
          </p:cNvSpPr>
          <p:nvPr/>
        </p:nvSpPr>
        <p:spPr bwMode="auto">
          <a:xfrm>
            <a:off x="2728913" y="5629275"/>
            <a:ext cx="1435100" cy="517525"/>
          </a:xfrm>
          <a:prstGeom prst="rect">
            <a:avLst/>
          </a:prstGeom>
          <a:noFill/>
          <a:ln w="9525">
            <a:noFill/>
            <a:miter lim="800000"/>
            <a:headEnd/>
            <a:tailEnd/>
          </a:ln>
        </p:spPr>
        <p:txBody>
          <a:bodyPr>
            <a:spAutoFit/>
          </a:bodyPr>
          <a:lstStyle/>
          <a:p>
            <a:pPr>
              <a:spcBef>
                <a:spcPct val="50000"/>
              </a:spcBef>
            </a:pPr>
            <a:r>
              <a:rPr lang="en-US" sz="1400"/>
              <a:t>DRAIN OPENING</a:t>
            </a:r>
          </a:p>
        </p:txBody>
      </p:sp>
      <p:sp>
        <p:nvSpPr>
          <p:cNvPr id="58405" name="Line 37"/>
          <p:cNvSpPr>
            <a:spLocks noChangeShapeType="1"/>
          </p:cNvSpPr>
          <p:nvPr/>
        </p:nvSpPr>
        <p:spPr bwMode="auto">
          <a:xfrm flipH="1">
            <a:off x="1917700" y="5891213"/>
            <a:ext cx="995363" cy="0"/>
          </a:xfrm>
          <a:prstGeom prst="line">
            <a:avLst/>
          </a:prstGeom>
          <a:noFill/>
          <a:ln w="9525">
            <a:solidFill>
              <a:schemeClr val="tx1"/>
            </a:solidFill>
            <a:round/>
            <a:headEnd/>
            <a:tailEnd type="triangle" w="med" len="med"/>
          </a:ln>
        </p:spPr>
        <p:txBody>
          <a:bodyPr wrap="none" anchor="ctr"/>
          <a:lstStyle/>
          <a:p>
            <a:endParaRPr lang="en-US"/>
          </a:p>
        </p:txBody>
      </p:sp>
      <p:sp>
        <p:nvSpPr>
          <p:cNvPr id="58406" name="AutoShape 38"/>
          <p:cNvSpPr>
            <a:spLocks noChangeArrowheads="1"/>
          </p:cNvSpPr>
          <p:nvPr/>
        </p:nvSpPr>
        <p:spPr bwMode="auto">
          <a:xfrm>
            <a:off x="2070100" y="2005013"/>
            <a:ext cx="1608138" cy="1600200"/>
          </a:xfrm>
          <a:custGeom>
            <a:avLst/>
            <a:gdLst>
              <a:gd name="T0" fmla="*/ 2147483647 w 21600"/>
              <a:gd name="T1" fmla="*/ 0 h 21600"/>
              <a:gd name="T2" fmla="*/ 1305292384 w 21600"/>
              <a:gd name="T3" fmla="*/ 1286060717 h 21600"/>
              <a:gd name="T4" fmla="*/ 0 w 21600"/>
              <a:gd name="T5" fmla="*/ 2147483647 h 21600"/>
              <a:gd name="T6" fmla="*/ 1305292384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8407" name="AutoShape 39"/>
          <p:cNvSpPr>
            <a:spLocks noChangeArrowheads="1"/>
          </p:cNvSpPr>
          <p:nvPr/>
        </p:nvSpPr>
        <p:spPr bwMode="auto">
          <a:xfrm>
            <a:off x="4021138" y="2005013"/>
            <a:ext cx="1608137" cy="1600200"/>
          </a:xfrm>
          <a:custGeom>
            <a:avLst/>
            <a:gdLst>
              <a:gd name="T0" fmla="*/ 2147483647 w 21600"/>
              <a:gd name="T1" fmla="*/ 0 h 21600"/>
              <a:gd name="T2" fmla="*/ 1305290381 w 21600"/>
              <a:gd name="T3" fmla="*/ 1286060717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8408" name="AutoShape 40"/>
          <p:cNvSpPr>
            <a:spLocks noChangeArrowheads="1"/>
          </p:cNvSpPr>
          <p:nvPr/>
        </p:nvSpPr>
        <p:spPr bwMode="auto">
          <a:xfrm>
            <a:off x="5948363" y="2005013"/>
            <a:ext cx="1608137" cy="1600200"/>
          </a:xfrm>
          <a:custGeom>
            <a:avLst/>
            <a:gdLst>
              <a:gd name="T0" fmla="*/ 2147483647 w 21600"/>
              <a:gd name="T1" fmla="*/ 0 h 21600"/>
              <a:gd name="T2" fmla="*/ 1305290381 w 21600"/>
              <a:gd name="T3" fmla="*/ 1286060717 h 21600"/>
              <a:gd name="T4" fmla="*/ 0 w 21600"/>
              <a:gd name="T5" fmla="*/ 2147483647 h 21600"/>
              <a:gd name="T6" fmla="*/ 1305290381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128606071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8409" name="AutoShape 41"/>
          <p:cNvSpPr>
            <a:spLocks noChangeArrowheads="1"/>
          </p:cNvSpPr>
          <p:nvPr/>
        </p:nvSpPr>
        <p:spPr bwMode="auto">
          <a:xfrm>
            <a:off x="7513638" y="3541713"/>
            <a:ext cx="1341437" cy="1319212"/>
          </a:xfrm>
          <a:custGeom>
            <a:avLst/>
            <a:gdLst>
              <a:gd name="T0" fmla="*/ 2147483647 w 21600"/>
              <a:gd name="T1" fmla="*/ 0 h 21600"/>
              <a:gd name="T2" fmla="*/ 757616763 w 21600"/>
              <a:gd name="T3" fmla="*/ 720578497 h 21600"/>
              <a:gd name="T4" fmla="*/ 0 w 21600"/>
              <a:gd name="T5" fmla="*/ 2147483647 h 21600"/>
              <a:gd name="T6" fmla="*/ 757616763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72057849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8" y="16778"/>
                </a:moveTo>
                <a:cubicBezTo>
                  <a:pt x="19282" y="15107"/>
                  <a:pt x="20058" y="12989"/>
                  <a:pt x="20058" y="10800"/>
                </a:cubicBezTo>
                <a:cubicBezTo>
                  <a:pt x="20058" y="5686"/>
                  <a:pt x="15913" y="1542"/>
                  <a:pt x="10800" y="1542"/>
                </a:cubicBezTo>
                <a:cubicBezTo>
                  <a:pt x="8610" y="1541"/>
                  <a:pt x="6492" y="2317"/>
                  <a:pt x="4821" y="3731"/>
                </a:cubicBezTo>
                <a:close/>
                <a:moveTo>
                  <a:pt x="3731" y="4821"/>
                </a:moveTo>
                <a:cubicBezTo>
                  <a:pt x="2317" y="6492"/>
                  <a:pt x="1542" y="8610"/>
                  <a:pt x="1542" y="10799"/>
                </a:cubicBezTo>
                <a:cubicBezTo>
                  <a:pt x="1542" y="15913"/>
                  <a:pt x="5686" y="20058"/>
                  <a:pt x="10800" y="20058"/>
                </a:cubicBezTo>
                <a:cubicBezTo>
                  <a:pt x="12989" y="20058"/>
                  <a:pt x="15107" y="19282"/>
                  <a:pt x="16778" y="17868"/>
                </a:cubicBezTo>
                <a:close/>
              </a:path>
            </a:pathLst>
          </a:custGeom>
          <a:solidFill>
            <a:srgbClr val="FF0000"/>
          </a:solidFill>
          <a:ln w="9525">
            <a:solidFill>
              <a:schemeClr val="tx1"/>
            </a:solidFill>
            <a:miter lim="800000"/>
            <a:headEnd/>
            <a:tailEnd/>
          </a:ln>
        </p:spPr>
        <p:txBody>
          <a:bodyPr wrap="none" anchor="ctr"/>
          <a:lstStyle/>
          <a:p>
            <a:endParaRPr lang="en-US"/>
          </a:p>
        </p:txBody>
      </p:sp>
      <p:sp>
        <p:nvSpPr>
          <p:cNvPr id="58410" name="Rectangle 42"/>
          <p:cNvSpPr>
            <a:spLocks noChangeArrowheads="1"/>
          </p:cNvSpPr>
          <p:nvPr/>
        </p:nvSpPr>
        <p:spPr bwMode="auto">
          <a:xfrm>
            <a:off x="584200" y="1524000"/>
            <a:ext cx="8077200" cy="469900"/>
          </a:xfrm>
          <a:prstGeom prst="rect">
            <a:avLst/>
          </a:prstGeom>
          <a:noFill/>
          <a:ln w="9525">
            <a:noFill/>
            <a:miter lim="800000"/>
            <a:headEnd/>
            <a:tailEnd/>
          </a:ln>
        </p:spPr>
        <p:txBody>
          <a:bodyPr/>
          <a:lstStyle/>
          <a:p>
            <a:pPr marL="342900" indent="-342900" algn="just">
              <a:lnSpc>
                <a:spcPct val="90000"/>
              </a:lnSpc>
              <a:spcBef>
                <a:spcPct val="20000"/>
              </a:spcBef>
              <a:buClr>
                <a:srgbClr val="FF0000"/>
              </a:buClr>
              <a:buSzPct val="110000"/>
            </a:pPr>
            <a:r>
              <a:rPr lang="en-US" sz="2000" b="1">
                <a:solidFill>
                  <a:srgbClr val="FF0000"/>
                </a:solidFill>
              </a:rPr>
              <a:t>All pitot-static instruments are affected when static port is blocked.</a:t>
            </a:r>
          </a:p>
        </p:txBody>
      </p:sp>
      <p:sp>
        <p:nvSpPr>
          <p:cNvPr id="91180" name="AutoShape 44"/>
          <p:cNvSpPr>
            <a:spLocks noChangeArrowheads="1"/>
          </p:cNvSpPr>
          <p:nvPr/>
        </p:nvSpPr>
        <p:spPr bwMode="auto">
          <a:xfrm>
            <a:off x="5046663" y="4443413"/>
            <a:ext cx="4325937" cy="2552700"/>
          </a:xfrm>
          <a:prstGeom prst="irregularSeal2">
            <a:avLst/>
          </a:prstGeom>
          <a:noFill/>
          <a:ln w="31750">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8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rot="5400000">
            <a:off x="3204369" y="775494"/>
            <a:ext cx="2192337" cy="2327275"/>
          </a:xfrm>
          <a:custGeom>
            <a:avLst/>
            <a:gdLst>
              <a:gd name="T0" fmla="*/ 2147483647 w 21600"/>
              <a:gd name="T1" fmla="*/ 0 h 21600"/>
              <a:gd name="T2" fmla="*/ 620035917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7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8195" name="AutoShape 4"/>
          <p:cNvSpPr>
            <a:spLocks noChangeArrowheads="1"/>
          </p:cNvSpPr>
          <p:nvPr/>
        </p:nvSpPr>
        <p:spPr bwMode="auto">
          <a:xfrm rot="-5400000">
            <a:off x="3269457" y="773906"/>
            <a:ext cx="2192338" cy="2327275"/>
          </a:xfrm>
          <a:custGeom>
            <a:avLst/>
            <a:gdLst>
              <a:gd name="T0" fmla="*/ 2147483647 w 21600"/>
              <a:gd name="T1" fmla="*/ 0 h 21600"/>
              <a:gd name="T2" fmla="*/ 620036606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4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8196" name="Oval 5"/>
          <p:cNvSpPr>
            <a:spLocks noChangeArrowheads="1"/>
          </p:cNvSpPr>
          <p:nvPr/>
        </p:nvSpPr>
        <p:spPr bwMode="auto">
          <a:xfrm>
            <a:off x="3575050" y="1039813"/>
            <a:ext cx="1447800" cy="1371600"/>
          </a:xfrm>
          <a:prstGeom prst="ellipse">
            <a:avLst/>
          </a:prstGeom>
          <a:solidFill>
            <a:srgbClr val="FFFF00"/>
          </a:solidFill>
          <a:ln w="9525">
            <a:round/>
            <a:headEnd/>
            <a:tailEnd/>
          </a:ln>
          <a:scene3d>
            <a:camera prst="legacyPerspectiveFront">
              <a:rot lat="17400000" lon="0"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8197" name="Line 6"/>
          <p:cNvSpPr>
            <a:spLocks noChangeShapeType="1"/>
          </p:cNvSpPr>
          <p:nvPr/>
        </p:nvSpPr>
        <p:spPr bwMode="auto">
          <a:xfrm>
            <a:off x="4283075" y="971550"/>
            <a:ext cx="1588" cy="731838"/>
          </a:xfrm>
          <a:prstGeom prst="line">
            <a:avLst/>
          </a:prstGeom>
          <a:noFill/>
          <a:ln w="76200">
            <a:solidFill>
              <a:srgbClr val="FF9933"/>
            </a:solidFill>
            <a:round/>
            <a:headEnd/>
            <a:tailEnd/>
          </a:ln>
        </p:spPr>
        <p:txBody>
          <a:bodyPr wrap="none" anchor="ctr"/>
          <a:lstStyle/>
          <a:p>
            <a:endParaRPr lang="en-US"/>
          </a:p>
        </p:txBody>
      </p:sp>
      <p:sp>
        <p:nvSpPr>
          <p:cNvPr id="8198" name="Line 2"/>
          <p:cNvSpPr>
            <a:spLocks noChangeShapeType="1"/>
          </p:cNvSpPr>
          <p:nvPr/>
        </p:nvSpPr>
        <p:spPr bwMode="auto">
          <a:xfrm>
            <a:off x="4283075" y="2435225"/>
            <a:ext cx="1588" cy="465138"/>
          </a:xfrm>
          <a:prstGeom prst="line">
            <a:avLst/>
          </a:prstGeom>
          <a:noFill/>
          <a:ln w="76200">
            <a:solidFill>
              <a:srgbClr val="FF9933"/>
            </a:solidFill>
            <a:round/>
            <a:headEnd/>
            <a:tailEnd/>
          </a:ln>
        </p:spPr>
        <p:txBody>
          <a:bodyPr wrap="none" anchor="ctr"/>
          <a:lstStyle/>
          <a:p>
            <a:endParaRPr lang="en-US"/>
          </a:p>
        </p:txBody>
      </p:sp>
      <p:sp>
        <p:nvSpPr>
          <p:cNvPr id="8199" name="Oval 46"/>
          <p:cNvSpPr>
            <a:spLocks noChangeArrowheads="1"/>
          </p:cNvSpPr>
          <p:nvPr/>
        </p:nvSpPr>
        <p:spPr bwMode="auto">
          <a:xfrm rot="10039718">
            <a:off x="4805363" y="3819525"/>
            <a:ext cx="2887662" cy="1470025"/>
          </a:xfrm>
          <a:prstGeom prst="ellipse">
            <a:avLst/>
          </a:prstGeom>
          <a:solidFill>
            <a:schemeClr val="bg2"/>
          </a:solidFill>
          <a:ln w="9525">
            <a:round/>
            <a:headEnd/>
            <a:tailEnd/>
          </a:ln>
          <a:scene3d>
            <a:camera prst="legacyPerspectiveFront">
              <a:rot lat="18300000" lon="2100000" rev="0"/>
            </a:camera>
            <a:lightRig rig="legacyFlat4" dir="b"/>
          </a:scene3d>
          <a:sp3d extrusionH="277800" prstMaterial="legacyMatte">
            <a:bevelT w="13500" h="13500" prst="angle"/>
            <a:bevelB w="13500" h="13500" prst="angle"/>
            <a:extrusionClr>
              <a:srgbClr val="FFFF00"/>
            </a:extrusionClr>
          </a:sp3d>
        </p:spPr>
        <p:txBody>
          <a:bodyPr wrap="none" anchor="ctr">
            <a:flatTx/>
          </a:bodyPr>
          <a:lstStyle/>
          <a:p>
            <a:endParaRPr lang="en-US"/>
          </a:p>
        </p:txBody>
      </p:sp>
      <p:sp>
        <p:nvSpPr>
          <p:cNvPr id="8200" name="Oval 47"/>
          <p:cNvSpPr>
            <a:spLocks noChangeArrowheads="1"/>
          </p:cNvSpPr>
          <p:nvPr/>
        </p:nvSpPr>
        <p:spPr bwMode="auto">
          <a:xfrm rot="10671777">
            <a:off x="5487988" y="3629025"/>
            <a:ext cx="663575" cy="573088"/>
          </a:xfrm>
          <a:prstGeom prst="ellipse">
            <a:avLst/>
          </a:prstGeom>
          <a:solidFill>
            <a:srgbClr val="FFFF00"/>
          </a:solidFill>
          <a:ln w="9525">
            <a:round/>
            <a:headEnd/>
            <a:tailEnd/>
          </a:ln>
          <a:scene3d>
            <a:camera prst="legacyPerspectiveFront">
              <a:rot lat="18300000" lon="2100000"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8201" name="Oval 48"/>
          <p:cNvSpPr>
            <a:spLocks noChangeArrowheads="1"/>
          </p:cNvSpPr>
          <p:nvPr/>
        </p:nvSpPr>
        <p:spPr bwMode="auto">
          <a:xfrm rot="10702289">
            <a:off x="5092700" y="3033713"/>
            <a:ext cx="341313" cy="412750"/>
          </a:xfrm>
          <a:prstGeom prst="ellipse">
            <a:avLst/>
          </a:prstGeom>
          <a:solidFill>
            <a:srgbClr val="FFFFFF"/>
          </a:solidFill>
          <a:ln w="9525">
            <a:round/>
            <a:headEnd/>
            <a:tailEnd/>
          </a:ln>
          <a:scene3d>
            <a:camera prst="legacyPerspectiveFront">
              <a:rot lat="17099993" lon="2400000"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8202" name="Line 49"/>
          <p:cNvSpPr>
            <a:spLocks noChangeShapeType="1"/>
          </p:cNvSpPr>
          <p:nvPr/>
        </p:nvSpPr>
        <p:spPr bwMode="auto">
          <a:xfrm>
            <a:off x="4281488" y="2411413"/>
            <a:ext cx="1587" cy="465137"/>
          </a:xfrm>
          <a:prstGeom prst="line">
            <a:avLst/>
          </a:prstGeom>
          <a:noFill/>
          <a:ln w="76200">
            <a:solidFill>
              <a:srgbClr val="FF9933"/>
            </a:solidFill>
            <a:round/>
            <a:headEnd/>
            <a:tailEnd/>
          </a:ln>
        </p:spPr>
        <p:txBody>
          <a:bodyPr wrap="none" anchor="ctr"/>
          <a:lstStyle/>
          <a:p>
            <a:endParaRPr lang="en-US"/>
          </a:p>
        </p:txBody>
      </p:sp>
      <p:sp>
        <p:nvSpPr>
          <p:cNvPr id="8203" name="AutoShape 29"/>
          <p:cNvSpPr>
            <a:spLocks noChangeArrowheads="1"/>
          </p:cNvSpPr>
          <p:nvPr/>
        </p:nvSpPr>
        <p:spPr bwMode="auto">
          <a:xfrm rot="8395872">
            <a:off x="3167063" y="0"/>
            <a:ext cx="2227262" cy="3752850"/>
          </a:xfrm>
          <a:custGeom>
            <a:avLst/>
            <a:gdLst>
              <a:gd name="T0" fmla="*/ 2147483647 w 21600"/>
              <a:gd name="T1" fmla="*/ 0 h 21600"/>
              <a:gd name="T2" fmla="*/ 393593659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8054 h 21600"/>
            </a:gdLst>
            <a:ahLst/>
            <a:cxnLst>
              <a:cxn ang="T8">
                <a:pos x="T0" y="T1"/>
              </a:cxn>
              <a:cxn ang="T9">
                <a:pos x="T2" y="T3"/>
              </a:cxn>
              <a:cxn ang="T10">
                <a:pos x="T4" y="T5"/>
              </a:cxn>
              <a:cxn ang="T11">
                <a:pos x="T6" y="T7"/>
              </a:cxn>
            </a:cxnLst>
            <a:rect l="T12" t="T13" r="T14" b="T15"/>
            <a:pathLst>
              <a:path w="21600" h="21600">
                <a:moveTo>
                  <a:pt x="714" y="11102"/>
                </a:moveTo>
                <a:cubicBezTo>
                  <a:pt x="711" y="11002"/>
                  <a:pt x="710" y="10901"/>
                  <a:pt x="710" y="10800"/>
                </a:cubicBezTo>
                <a:cubicBezTo>
                  <a:pt x="710" y="5227"/>
                  <a:pt x="5227" y="710"/>
                  <a:pt x="10800" y="710"/>
                </a:cubicBezTo>
                <a:cubicBezTo>
                  <a:pt x="16372" y="710"/>
                  <a:pt x="20890" y="5227"/>
                  <a:pt x="20890" y="10800"/>
                </a:cubicBezTo>
                <a:cubicBezTo>
                  <a:pt x="20890" y="10901"/>
                  <a:pt x="20888" y="11002"/>
                  <a:pt x="20885" y="11102"/>
                </a:cubicBezTo>
                <a:lnTo>
                  <a:pt x="21595" y="11124"/>
                </a:lnTo>
                <a:cubicBezTo>
                  <a:pt x="21598" y="11016"/>
                  <a:pt x="21600" y="10908"/>
                  <a:pt x="21600" y="10800"/>
                </a:cubicBezTo>
                <a:cubicBezTo>
                  <a:pt x="21600" y="4835"/>
                  <a:pt x="16764" y="0"/>
                  <a:pt x="10800" y="0"/>
                </a:cubicBezTo>
                <a:cubicBezTo>
                  <a:pt x="4835" y="0"/>
                  <a:pt x="0" y="4835"/>
                  <a:pt x="0" y="10800"/>
                </a:cubicBezTo>
                <a:cubicBezTo>
                  <a:pt x="-1" y="10908"/>
                  <a:pt x="1" y="11016"/>
                  <a:pt x="4" y="11124"/>
                </a:cubicBezTo>
                <a:close/>
              </a:path>
            </a:pathLst>
          </a:custGeom>
          <a:solidFill>
            <a:srgbClr val="FFFF00"/>
          </a:solidFill>
          <a:ln w="9525">
            <a:miter lim="800000"/>
            <a:headEnd/>
            <a:tailEnd/>
          </a:ln>
          <a:scene3d>
            <a:camera prst="legacyPerspectiveFront">
              <a:rot lat="21299994" lon="203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8100"/>
            <a:ext cx="7772400" cy="1143000"/>
          </a:xfrm>
        </p:spPr>
        <p:txBody>
          <a:bodyPr/>
          <a:lstStyle/>
          <a:p>
            <a:pPr eaLnBrk="1" hangingPunct="1"/>
            <a:r>
              <a:rPr lang="en-US" smtClean="0">
                <a:solidFill>
                  <a:srgbClr val="66FF33"/>
                </a:solidFill>
              </a:rPr>
              <a:t>Instrument Checks</a:t>
            </a:r>
          </a:p>
        </p:txBody>
      </p:sp>
      <p:sp>
        <p:nvSpPr>
          <p:cNvPr id="59395" name="Rectangle 3"/>
          <p:cNvSpPr>
            <a:spLocks noGrp="1" noChangeArrowheads="1"/>
          </p:cNvSpPr>
          <p:nvPr>
            <p:ph type="body" idx="1"/>
          </p:nvPr>
        </p:nvSpPr>
        <p:spPr>
          <a:xfrm>
            <a:off x="0" y="1181100"/>
            <a:ext cx="8839200" cy="5372100"/>
          </a:xfrm>
        </p:spPr>
        <p:txBody>
          <a:bodyPr/>
          <a:lstStyle/>
          <a:p>
            <a:pPr eaLnBrk="1" hangingPunct="1"/>
            <a:r>
              <a:rPr lang="en-US" sz="2800" smtClean="0"/>
              <a:t>Prior to master switch on:</a:t>
            </a:r>
          </a:p>
          <a:p>
            <a:pPr lvl="1" eaLnBrk="1" hangingPunct="1"/>
            <a:r>
              <a:rPr lang="en-US" sz="2400" smtClean="0"/>
              <a:t>Check instruments with warning flags to be sure they are displayed</a:t>
            </a:r>
          </a:p>
          <a:p>
            <a:pPr eaLnBrk="1" hangingPunct="1"/>
            <a:r>
              <a:rPr lang="en-US" sz="2800" smtClean="0"/>
              <a:t>Prior to start</a:t>
            </a:r>
          </a:p>
          <a:p>
            <a:pPr lvl="1" eaLnBrk="1" hangingPunct="1"/>
            <a:r>
              <a:rPr lang="en-US" sz="2400" smtClean="0"/>
              <a:t>Listen for any noise which might indicate a problem in the electric gyros</a:t>
            </a:r>
          </a:p>
          <a:p>
            <a:pPr eaLnBrk="1" hangingPunct="1"/>
            <a:r>
              <a:rPr lang="en-US" sz="2800" smtClean="0"/>
              <a:t>Turn Coordinator</a:t>
            </a:r>
          </a:p>
          <a:p>
            <a:pPr lvl="1" eaLnBrk="1" hangingPunct="1"/>
            <a:r>
              <a:rPr lang="en-US" sz="2400" smtClean="0"/>
              <a:t>Miniature airplane level</a:t>
            </a:r>
          </a:p>
          <a:p>
            <a:pPr lvl="1" eaLnBrk="1" hangingPunct="1"/>
            <a:r>
              <a:rPr lang="en-US" sz="2400" smtClean="0"/>
              <a:t>Tube full of fluid</a:t>
            </a:r>
          </a:p>
          <a:p>
            <a:pPr lvl="1" eaLnBrk="1" hangingPunct="1"/>
            <a:r>
              <a:rPr lang="en-US" sz="2400" smtClean="0"/>
              <a:t>During taxi, ball should move to outside of turn &amp; plane should lean in direction of the turn</a:t>
            </a:r>
          </a:p>
          <a:p>
            <a:pPr eaLnBrk="1" hangingPunct="1"/>
            <a:r>
              <a:rPr lang="en-US" sz="2800" smtClean="0"/>
              <a:t>Vacuum instruments need approx. 5 min. to spin up</a:t>
            </a:r>
          </a:p>
          <a:p>
            <a:pPr lvl="1" eaLnBrk="1" hangingPunct="1"/>
            <a:endParaRPr lang="en-US" sz="24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
            <a:ext cx="7772400" cy="1143000"/>
          </a:xfrm>
        </p:spPr>
        <p:txBody>
          <a:bodyPr/>
          <a:lstStyle/>
          <a:p>
            <a:pPr eaLnBrk="1" hangingPunct="1"/>
            <a:r>
              <a:rPr lang="en-US" smtClean="0">
                <a:solidFill>
                  <a:srgbClr val="66FF33"/>
                </a:solidFill>
              </a:rPr>
              <a:t>Instrument Checks </a:t>
            </a:r>
            <a:r>
              <a:rPr lang="en-US" sz="2800" smtClean="0">
                <a:solidFill>
                  <a:srgbClr val="66FF33"/>
                </a:solidFill>
              </a:rPr>
              <a:t>(cont.)</a:t>
            </a:r>
            <a:endParaRPr lang="en-US" smtClean="0">
              <a:solidFill>
                <a:srgbClr val="66FF33"/>
              </a:solidFill>
            </a:endParaRPr>
          </a:p>
        </p:txBody>
      </p:sp>
      <p:sp>
        <p:nvSpPr>
          <p:cNvPr id="60419" name="Rectangle 3"/>
          <p:cNvSpPr>
            <a:spLocks noGrp="1" noChangeArrowheads="1"/>
          </p:cNvSpPr>
          <p:nvPr>
            <p:ph type="body" idx="1"/>
          </p:nvPr>
        </p:nvSpPr>
        <p:spPr>
          <a:xfrm>
            <a:off x="0" y="1181100"/>
            <a:ext cx="9144000" cy="4914900"/>
          </a:xfrm>
        </p:spPr>
        <p:txBody>
          <a:bodyPr/>
          <a:lstStyle/>
          <a:p>
            <a:pPr eaLnBrk="1" hangingPunct="1"/>
            <a:r>
              <a:rPr lang="en-US" sz="2800" dirty="0" smtClean="0"/>
              <a:t>Heading Indicator</a:t>
            </a:r>
          </a:p>
          <a:p>
            <a:pPr lvl="1" eaLnBrk="1" hangingPunct="1"/>
            <a:r>
              <a:rPr lang="en-US" sz="2400" dirty="0" smtClean="0"/>
              <a:t>After setting to compass, verify it maintains alignment</a:t>
            </a:r>
          </a:p>
          <a:p>
            <a:pPr lvl="1" eaLnBrk="1" hangingPunct="1"/>
            <a:r>
              <a:rPr lang="en-US" sz="2400" dirty="0" smtClean="0"/>
              <a:t>Can </a:t>
            </a:r>
            <a:r>
              <a:rPr lang="en-US" sz="2400" dirty="0" err="1" smtClean="0"/>
              <a:t>precess</a:t>
            </a:r>
            <a:r>
              <a:rPr lang="en-US" sz="2400" dirty="0" smtClean="0"/>
              <a:t> no more than 3</a:t>
            </a:r>
            <a:r>
              <a:rPr lang="en-US" sz="2400" dirty="0" smtClean="0">
                <a:cs typeface="Times New Roman" pitchFamily="18" charset="0"/>
              </a:rPr>
              <a:t>º in 15 minutes for IFR</a:t>
            </a:r>
            <a:endParaRPr lang="en-US" sz="2400" dirty="0" smtClean="0"/>
          </a:p>
          <a:p>
            <a:pPr eaLnBrk="1" hangingPunct="1"/>
            <a:r>
              <a:rPr lang="en-US" sz="2800" dirty="0" smtClean="0"/>
              <a:t>Attitude Indicator</a:t>
            </a:r>
          </a:p>
          <a:p>
            <a:pPr lvl="1" eaLnBrk="1" hangingPunct="1"/>
            <a:r>
              <a:rPr lang="en-US" sz="2400" dirty="0" smtClean="0"/>
              <a:t>Horizon bar should tilt no more than 5</a:t>
            </a:r>
            <a:r>
              <a:rPr lang="en-US" sz="2400" dirty="0" smtClean="0">
                <a:cs typeface="Times New Roman" pitchFamily="18" charset="0"/>
              </a:rPr>
              <a:t>º during taxi</a:t>
            </a:r>
          </a:p>
          <a:p>
            <a:pPr lvl="1" eaLnBrk="1" hangingPunct="1"/>
            <a:r>
              <a:rPr lang="en-US" sz="2400" dirty="0" smtClean="0">
                <a:cs typeface="Times New Roman" pitchFamily="18" charset="0"/>
              </a:rPr>
              <a:t>Set bar for level attitude</a:t>
            </a:r>
          </a:p>
          <a:p>
            <a:pPr eaLnBrk="1" hangingPunct="1"/>
            <a:r>
              <a:rPr lang="en-US" sz="2800" dirty="0" smtClean="0">
                <a:cs typeface="Times New Roman" pitchFamily="18" charset="0"/>
              </a:rPr>
              <a:t>Check ammeter &amp; vacuum gauge for normal operation</a:t>
            </a:r>
          </a:p>
          <a:p>
            <a:pPr eaLnBrk="1" hangingPunct="1"/>
            <a:r>
              <a:rPr lang="en-US" sz="2800" dirty="0" smtClean="0">
                <a:cs typeface="Times New Roman" pitchFamily="18" charset="0"/>
              </a:rPr>
              <a:t>Compass</a:t>
            </a:r>
          </a:p>
          <a:p>
            <a:pPr lvl="1" eaLnBrk="1" hangingPunct="1"/>
            <a:r>
              <a:rPr lang="en-US" sz="2400" dirty="0" smtClean="0">
                <a:cs typeface="Times New Roman" pitchFamily="18" charset="0"/>
              </a:rPr>
              <a:t>Make sure it is full of fluid</a:t>
            </a:r>
          </a:p>
          <a:p>
            <a:pPr lvl="1" eaLnBrk="1" hangingPunct="1"/>
            <a:r>
              <a:rPr lang="en-US" sz="2400" dirty="0" smtClean="0">
                <a:cs typeface="Times New Roman" pitchFamily="18" charset="0"/>
              </a:rPr>
              <a:t>During taxi, verify it swings freely &amp; indicates known headings</a:t>
            </a:r>
          </a:p>
          <a:p>
            <a:pPr eaLnBrk="1" hangingPunct="1"/>
            <a:endParaRPr lang="en-US" sz="2800" dirty="0" smtClean="0">
              <a:cs typeface="Times New Roman" pitchFamily="18" charset="0"/>
            </a:endParaRPr>
          </a:p>
          <a:p>
            <a:pPr lvl="1" eaLnBrk="1" hangingPunct="1">
              <a:buFontTx/>
              <a:buNone/>
            </a:pPr>
            <a:endParaRPr lang="en-US" sz="2400" dirty="0" smtClean="0">
              <a:cs typeface="Times New Roman" pitchFamily="18" charset="0"/>
            </a:endParaRPr>
          </a:p>
          <a:p>
            <a:pPr lvl="1" eaLnBrk="1" hangingPunct="1"/>
            <a:endParaRPr lang="en-US" sz="24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81000"/>
            <a:ext cx="7772400" cy="1143000"/>
          </a:xfrm>
        </p:spPr>
        <p:txBody>
          <a:bodyPr/>
          <a:lstStyle/>
          <a:p>
            <a:pPr eaLnBrk="1" hangingPunct="1"/>
            <a:r>
              <a:rPr lang="en-US" smtClean="0">
                <a:solidFill>
                  <a:srgbClr val="66FF33"/>
                </a:solidFill>
              </a:rPr>
              <a:t>Instrument Checks</a:t>
            </a:r>
            <a:r>
              <a:rPr lang="en-US" sz="2800" smtClean="0">
                <a:solidFill>
                  <a:srgbClr val="66FF33"/>
                </a:solidFill>
              </a:rPr>
              <a:t>(cont.)</a:t>
            </a:r>
            <a:endParaRPr lang="en-US" smtClean="0">
              <a:solidFill>
                <a:srgbClr val="66FF33"/>
              </a:solidFill>
            </a:endParaRPr>
          </a:p>
        </p:txBody>
      </p:sp>
      <p:sp>
        <p:nvSpPr>
          <p:cNvPr id="61443" name="Rectangle 3"/>
          <p:cNvSpPr>
            <a:spLocks noGrp="1" noChangeArrowheads="1"/>
          </p:cNvSpPr>
          <p:nvPr>
            <p:ph type="body" idx="1"/>
          </p:nvPr>
        </p:nvSpPr>
        <p:spPr>
          <a:xfrm>
            <a:off x="685800" y="1524000"/>
            <a:ext cx="8001000" cy="5105400"/>
          </a:xfrm>
        </p:spPr>
        <p:txBody>
          <a:bodyPr/>
          <a:lstStyle/>
          <a:p>
            <a:pPr eaLnBrk="1" hangingPunct="1"/>
            <a:r>
              <a:rPr lang="en-US" sz="2800" smtClean="0">
                <a:cs typeface="Times New Roman" pitchFamily="18" charset="0"/>
              </a:rPr>
              <a:t>Airspeed Indicator</a:t>
            </a:r>
          </a:p>
          <a:p>
            <a:pPr lvl="1" eaLnBrk="1" hangingPunct="1"/>
            <a:r>
              <a:rPr lang="en-US" sz="2400" smtClean="0">
                <a:cs typeface="Times New Roman" pitchFamily="18" charset="0"/>
              </a:rPr>
              <a:t>Unless facing a strong wind, it should read zero</a:t>
            </a:r>
          </a:p>
          <a:p>
            <a:pPr lvl="1" eaLnBrk="1" hangingPunct="1"/>
            <a:r>
              <a:rPr lang="en-US" sz="2400" smtClean="0">
                <a:cs typeface="Times New Roman" pitchFamily="18" charset="0"/>
              </a:rPr>
              <a:t>Make sure it increases at an appropriate rate during takeoff roll</a:t>
            </a:r>
          </a:p>
          <a:p>
            <a:pPr eaLnBrk="1" hangingPunct="1"/>
            <a:r>
              <a:rPr lang="en-US" sz="2800" smtClean="0">
                <a:cs typeface="Times New Roman" pitchFamily="18" charset="0"/>
              </a:rPr>
              <a:t>Altimeter</a:t>
            </a:r>
          </a:p>
          <a:p>
            <a:pPr lvl="1" eaLnBrk="1" hangingPunct="1"/>
            <a:r>
              <a:rPr lang="en-US" sz="2400" smtClean="0">
                <a:cs typeface="Times New Roman" pitchFamily="18" charset="0"/>
              </a:rPr>
              <a:t>When set to current altimeter setting it should indicate within 75 ft. of actual elevation</a:t>
            </a:r>
          </a:p>
          <a:p>
            <a:pPr eaLnBrk="1" hangingPunct="1"/>
            <a:r>
              <a:rPr lang="en-US" sz="2800" smtClean="0">
                <a:cs typeface="Times New Roman" pitchFamily="18" charset="0"/>
              </a:rPr>
              <a:t>VSI</a:t>
            </a:r>
          </a:p>
          <a:p>
            <a:pPr lvl="1" eaLnBrk="1" hangingPunct="1"/>
            <a:r>
              <a:rPr lang="en-US" sz="2400" smtClean="0">
                <a:cs typeface="Times New Roman" pitchFamily="18" charset="0"/>
              </a:rPr>
              <a:t>Not legally required for IFR</a:t>
            </a:r>
          </a:p>
          <a:p>
            <a:pPr lvl="1" eaLnBrk="1" hangingPunct="1"/>
            <a:r>
              <a:rPr lang="en-US" sz="2400" smtClean="0">
                <a:cs typeface="Times New Roman" pitchFamily="18" charset="0"/>
              </a:rPr>
              <a:t>Should note error before flight—if it does not indicate zero then note &amp; compensate for it during flight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381000" y="914400"/>
            <a:ext cx="8305800" cy="5334000"/>
          </a:xfrm>
          <a:prstGeom prst="rect">
            <a:avLst/>
          </a:prstGeom>
        </p:spPr>
        <p:txBody>
          <a:bodyPr wrap="none" fromWordArt="1">
            <a:prstTxWarp prst="textPlain">
              <a:avLst>
                <a:gd name="adj" fmla="val 50000"/>
              </a:avLst>
            </a:prstTxWarp>
          </a:bodyPr>
          <a:lstStyle/>
          <a:p>
            <a:r>
              <a:rPr lang="en-US" sz="3200" kern="10">
                <a:ln w="19050">
                  <a:solidFill>
                    <a:srgbClr val="99CCFF"/>
                  </a:solidFill>
                  <a:round/>
                  <a:headEnd/>
                  <a:tailEnd/>
                </a:ln>
                <a:solidFill>
                  <a:srgbClr val="009900"/>
                </a:solidFill>
                <a:effectLst>
                  <a:outerShdw dist="35921" dir="2700000" algn="ctr" rotWithShape="0">
                    <a:srgbClr val="990000"/>
                  </a:outerShdw>
                </a:effectLst>
                <a:latin typeface="Impact"/>
              </a:rPr>
              <a:t>FAR 91.205 </a:t>
            </a:r>
          </a:p>
          <a:p>
            <a:r>
              <a:rPr lang="en-US" sz="3200" kern="10">
                <a:ln w="19050">
                  <a:solidFill>
                    <a:srgbClr val="99CCFF"/>
                  </a:solidFill>
                  <a:round/>
                  <a:headEnd/>
                  <a:tailEnd/>
                </a:ln>
                <a:solidFill>
                  <a:srgbClr val="009900"/>
                </a:solidFill>
                <a:effectLst>
                  <a:outerShdw dist="35921" dir="2700000" algn="ctr" rotWithShape="0">
                    <a:srgbClr val="990000"/>
                  </a:outerShdw>
                </a:effectLst>
                <a:latin typeface="Impact"/>
              </a:rPr>
              <a:t>POWERED CIVIL AIRCRAFT WITH</a:t>
            </a:r>
          </a:p>
          <a:p>
            <a:r>
              <a:rPr lang="en-US" sz="3200" kern="10">
                <a:ln w="19050">
                  <a:solidFill>
                    <a:srgbClr val="99CCFF"/>
                  </a:solidFill>
                  <a:round/>
                  <a:headEnd/>
                  <a:tailEnd/>
                </a:ln>
                <a:solidFill>
                  <a:srgbClr val="009900"/>
                </a:solidFill>
                <a:effectLst>
                  <a:outerShdw dist="35921" dir="2700000" algn="ctr" rotWithShape="0">
                    <a:srgbClr val="990000"/>
                  </a:outerShdw>
                </a:effectLst>
                <a:latin typeface="Impact"/>
              </a:rPr>
              <a:t>STANDARD CATEGORY U.S.</a:t>
            </a:r>
          </a:p>
          <a:p>
            <a:r>
              <a:rPr lang="en-US" sz="3200" kern="10">
                <a:ln w="19050">
                  <a:solidFill>
                    <a:srgbClr val="99CCFF"/>
                  </a:solidFill>
                  <a:round/>
                  <a:headEnd/>
                  <a:tailEnd/>
                </a:ln>
                <a:solidFill>
                  <a:srgbClr val="009900"/>
                </a:solidFill>
                <a:effectLst>
                  <a:outerShdw dist="35921" dir="2700000" algn="ctr" rotWithShape="0">
                    <a:srgbClr val="990000"/>
                  </a:outerShdw>
                </a:effectLst>
                <a:latin typeface="Impact"/>
              </a:rPr>
              <a:t>AIRWORTHINESS CERTIFICATES:</a:t>
            </a:r>
          </a:p>
          <a:p>
            <a:r>
              <a:rPr lang="en-US" sz="3200" kern="10">
                <a:ln w="19050">
                  <a:solidFill>
                    <a:srgbClr val="99CCFF"/>
                  </a:solidFill>
                  <a:round/>
                  <a:headEnd/>
                  <a:tailEnd/>
                </a:ln>
                <a:solidFill>
                  <a:srgbClr val="009900"/>
                </a:solidFill>
                <a:effectLst>
                  <a:outerShdw dist="35921" dir="2700000" algn="ctr" rotWithShape="0">
                    <a:srgbClr val="990000"/>
                  </a:outerShdw>
                </a:effectLst>
                <a:latin typeface="Impact"/>
              </a:rPr>
              <a:t>INSTRUMENT AND EQUIPMENT</a:t>
            </a:r>
          </a:p>
          <a:p>
            <a:r>
              <a:rPr lang="en-US" sz="3200" kern="10">
                <a:ln w="19050">
                  <a:solidFill>
                    <a:srgbClr val="99CCFF"/>
                  </a:solidFill>
                  <a:round/>
                  <a:headEnd/>
                  <a:tailEnd/>
                </a:ln>
                <a:solidFill>
                  <a:srgbClr val="009900"/>
                </a:solidFill>
                <a:effectLst>
                  <a:outerShdw dist="35921" dir="2700000" algn="ctr" rotWithShape="0">
                    <a:srgbClr val="990000"/>
                  </a:outerShdw>
                </a:effectLst>
                <a:latin typeface="Impact"/>
              </a:rPr>
              <a:t>REQUIREMENTS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28600"/>
            <a:ext cx="8839200" cy="6629400"/>
          </a:xfrm>
          <a:prstGeom prst="rect">
            <a:avLst/>
          </a:prstGeom>
          <a:noFill/>
          <a:ln w="9525">
            <a:noFill/>
            <a:miter lim="800000"/>
            <a:headEnd/>
            <a:tailEnd/>
          </a:ln>
        </p:spPr>
        <p:txBody>
          <a:bodyPr/>
          <a:lstStyle/>
          <a:p>
            <a:pPr marL="342900" indent="-342900" algn="l">
              <a:spcBef>
                <a:spcPct val="20000"/>
              </a:spcBef>
              <a:buClr>
                <a:srgbClr val="009900"/>
              </a:buClr>
              <a:buSzPct val="110000"/>
              <a:buFontTx/>
              <a:buChar char="•"/>
            </a:pPr>
            <a:r>
              <a:rPr lang="en-US" sz="2000" dirty="0">
                <a:solidFill>
                  <a:srgbClr val="FFFF00"/>
                </a:solidFill>
              </a:rPr>
              <a:t>T</a:t>
            </a:r>
            <a:r>
              <a:rPr lang="en-US" sz="2000" dirty="0"/>
              <a:t>achometer for each engine</a:t>
            </a:r>
            <a:r>
              <a:rPr lang="en-US" sz="2000" dirty="0">
                <a:solidFill>
                  <a:srgbClr val="FFFF00"/>
                </a:solidFill>
              </a:rPr>
              <a:t> </a:t>
            </a:r>
          </a:p>
          <a:p>
            <a:pPr marL="342900" indent="-342900" algn="l">
              <a:spcBef>
                <a:spcPct val="20000"/>
              </a:spcBef>
              <a:buClr>
                <a:srgbClr val="009900"/>
              </a:buClr>
              <a:buSzPct val="110000"/>
              <a:buFontTx/>
              <a:buChar char="•"/>
            </a:pPr>
            <a:r>
              <a:rPr lang="en-US" sz="2000" dirty="0">
                <a:solidFill>
                  <a:srgbClr val="FFFF00"/>
                </a:solidFill>
              </a:rPr>
              <a:t>O</a:t>
            </a:r>
            <a:r>
              <a:rPr lang="en-US" sz="2000" dirty="0"/>
              <a:t>il temperature gauge for each air-cooled </a:t>
            </a:r>
            <a:r>
              <a:rPr lang="en-US" sz="2000" dirty="0" smtClean="0"/>
              <a:t>engine</a:t>
            </a:r>
            <a:endParaRPr lang="en-US" sz="2000" dirty="0"/>
          </a:p>
          <a:p>
            <a:pPr marL="342900" indent="-342900" algn="l">
              <a:spcBef>
                <a:spcPct val="20000"/>
              </a:spcBef>
              <a:buClr>
                <a:srgbClr val="009900"/>
              </a:buClr>
              <a:buSzPct val="110000"/>
              <a:buFontTx/>
              <a:buChar char="•"/>
            </a:pPr>
            <a:r>
              <a:rPr lang="en-US" sz="2000" dirty="0">
                <a:solidFill>
                  <a:srgbClr val="FFFF00"/>
                </a:solidFill>
              </a:rPr>
              <a:t>M</a:t>
            </a:r>
            <a:r>
              <a:rPr lang="en-US" sz="2000" dirty="0"/>
              <a:t>agnetic direction </a:t>
            </a:r>
            <a:r>
              <a:rPr lang="en-US" sz="2000" dirty="0" smtClean="0"/>
              <a:t>indicator</a:t>
            </a:r>
            <a:endParaRPr lang="en-US" sz="2000" dirty="0"/>
          </a:p>
          <a:p>
            <a:pPr marL="342900" indent="-342900" algn="l">
              <a:spcBef>
                <a:spcPct val="20000"/>
              </a:spcBef>
              <a:buClr>
                <a:srgbClr val="009900"/>
              </a:buClr>
              <a:buSzPct val="110000"/>
              <a:buFontTx/>
              <a:buChar char="•"/>
            </a:pPr>
            <a:r>
              <a:rPr lang="en-US" sz="2000" dirty="0">
                <a:solidFill>
                  <a:srgbClr val="FFFF00"/>
                </a:solidFill>
              </a:rPr>
              <a:t>A</a:t>
            </a:r>
            <a:r>
              <a:rPr lang="en-US" sz="2000" dirty="0"/>
              <a:t>irspeed </a:t>
            </a:r>
            <a:r>
              <a:rPr lang="en-US" sz="2000" dirty="0" smtClean="0"/>
              <a:t>indicator</a:t>
            </a:r>
            <a:endParaRPr lang="en-US" sz="2000" dirty="0"/>
          </a:p>
          <a:p>
            <a:pPr marL="342900" indent="-342900" algn="l">
              <a:spcBef>
                <a:spcPct val="20000"/>
              </a:spcBef>
              <a:buClr>
                <a:srgbClr val="009900"/>
              </a:buClr>
              <a:buSzPct val="110000"/>
              <a:buFontTx/>
              <a:buChar char="•"/>
            </a:pPr>
            <a:r>
              <a:rPr lang="en-US" sz="2000" dirty="0">
                <a:solidFill>
                  <a:srgbClr val="FFFF00"/>
                </a:solidFill>
              </a:rPr>
              <a:t>T</a:t>
            </a:r>
            <a:r>
              <a:rPr lang="en-US" sz="2000" dirty="0"/>
              <a:t>emperature gauge for each liquid-cooled </a:t>
            </a:r>
            <a:r>
              <a:rPr lang="en-US" sz="2000" dirty="0" smtClean="0"/>
              <a:t>engine</a:t>
            </a:r>
            <a:endParaRPr lang="en-US" sz="2000" dirty="0"/>
          </a:p>
          <a:p>
            <a:pPr marL="342900" indent="-342900" algn="l">
              <a:spcBef>
                <a:spcPct val="20000"/>
              </a:spcBef>
              <a:buClr>
                <a:srgbClr val="009900"/>
              </a:buClr>
              <a:buSzPct val="110000"/>
              <a:buFontTx/>
              <a:buChar char="•"/>
            </a:pPr>
            <a:r>
              <a:rPr lang="en-US" sz="2000" dirty="0">
                <a:solidFill>
                  <a:srgbClr val="FFFF00"/>
                </a:solidFill>
              </a:rPr>
              <a:t>O</a:t>
            </a:r>
            <a:r>
              <a:rPr lang="en-US" sz="2000" dirty="0"/>
              <a:t>il pressure gauge for each engine using pressure </a:t>
            </a:r>
            <a:r>
              <a:rPr lang="en-US" sz="2000" dirty="0" smtClean="0"/>
              <a:t>system</a:t>
            </a:r>
            <a:endParaRPr lang="en-US" sz="2000" dirty="0"/>
          </a:p>
          <a:p>
            <a:pPr marL="342900" indent="-342900" algn="l">
              <a:spcBef>
                <a:spcPct val="20000"/>
              </a:spcBef>
              <a:buClr>
                <a:srgbClr val="009900"/>
              </a:buClr>
              <a:buSzPct val="110000"/>
              <a:buFontTx/>
              <a:buChar char="•"/>
            </a:pPr>
            <a:r>
              <a:rPr lang="en-US" sz="2000" dirty="0">
                <a:solidFill>
                  <a:srgbClr val="FFFF00"/>
                </a:solidFill>
              </a:rPr>
              <a:t>F</a:t>
            </a:r>
            <a:r>
              <a:rPr lang="en-US" sz="2000" dirty="0"/>
              <a:t>uel gauge indicating the quantity of fuel in each </a:t>
            </a:r>
            <a:r>
              <a:rPr lang="en-US" sz="2000" dirty="0" smtClean="0"/>
              <a:t>tank</a:t>
            </a:r>
            <a:endParaRPr lang="en-US" sz="2000" dirty="0"/>
          </a:p>
          <a:p>
            <a:pPr marL="342900" indent="-342900" algn="l">
              <a:spcBef>
                <a:spcPct val="20000"/>
              </a:spcBef>
              <a:buClr>
                <a:srgbClr val="009900"/>
              </a:buClr>
              <a:buSzPct val="110000"/>
              <a:buFontTx/>
              <a:buChar char="•"/>
            </a:pPr>
            <a:r>
              <a:rPr lang="en-US" sz="2000" dirty="0">
                <a:solidFill>
                  <a:srgbClr val="FFFF00"/>
                </a:solidFill>
              </a:rPr>
              <a:t>L</a:t>
            </a:r>
            <a:r>
              <a:rPr lang="en-US" sz="2000" dirty="0"/>
              <a:t>anding gear position indicator, if it has retractable </a:t>
            </a:r>
            <a:r>
              <a:rPr lang="en-US" sz="2000" dirty="0" smtClean="0"/>
              <a:t>gear</a:t>
            </a:r>
            <a:endParaRPr lang="en-US" sz="2000" dirty="0">
              <a:solidFill>
                <a:srgbClr val="FFFF00"/>
              </a:solidFill>
            </a:endParaRPr>
          </a:p>
          <a:p>
            <a:pPr marL="342900" indent="-342900" algn="l">
              <a:spcBef>
                <a:spcPct val="20000"/>
              </a:spcBef>
              <a:buClr>
                <a:srgbClr val="009900"/>
              </a:buClr>
              <a:buSzPct val="110000"/>
              <a:buFontTx/>
              <a:buChar char="•"/>
            </a:pPr>
            <a:r>
              <a:rPr lang="en-US" sz="2000" dirty="0" smtClean="0">
                <a:solidFill>
                  <a:srgbClr val="FFFF00"/>
                </a:solidFill>
              </a:rPr>
              <a:t>A</a:t>
            </a:r>
            <a:r>
              <a:rPr lang="en-US" sz="2000" dirty="0" smtClean="0"/>
              <a:t>ltimeter</a:t>
            </a:r>
            <a:endParaRPr lang="en-US" sz="2000" dirty="0"/>
          </a:p>
          <a:p>
            <a:pPr marL="342900" indent="-342900" algn="l">
              <a:spcBef>
                <a:spcPct val="20000"/>
              </a:spcBef>
              <a:buClr>
                <a:srgbClr val="009900"/>
              </a:buClr>
              <a:buSzPct val="110000"/>
              <a:buFontTx/>
              <a:buChar char="•"/>
            </a:pPr>
            <a:r>
              <a:rPr lang="en-US" sz="2000" dirty="0">
                <a:solidFill>
                  <a:srgbClr val="FFFF00"/>
                </a:solidFill>
              </a:rPr>
              <a:t>M</a:t>
            </a:r>
            <a:r>
              <a:rPr lang="en-US" sz="2000" dirty="0"/>
              <a:t>anifold pressure gauge for each altitude </a:t>
            </a:r>
            <a:r>
              <a:rPr lang="en-US" sz="2000" dirty="0" smtClean="0"/>
              <a:t>engine</a:t>
            </a:r>
            <a:endParaRPr lang="en-US" sz="2000" dirty="0"/>
          </a:p>
          <a:p>
            <a:pPr marL="342900" indent="-342900" algn="l">
              <a:spcBef>
                <a:spcPct val="20000"/>
              </a:spcBef>
              <a:buClr>
                <a:srgbClr val="009900"/>
              </a:buClr>
              <a:buSzPct val="110000"/>
              <a:buFontTx/>
              <a:buChar char="•"/>
            </a:pPr>
            <a:r>
              <a:rPr lang="en-US" sz="2000" dirty="0">
                <a:solidFill>
                  <a:srgbClr val="FFFF00"/>
                </a:solidFill>
              </a:rPr>
              <a:t>E</a:t>
            </a:r>
            <a:r>
              <a:rPr lang="en-US" sz="2000" dirty="0"/>
              <a:t>mergency Locator Transmitter</a:t>
            </a:r>
          </a:p>
          <a:p>
            <a:pPr marL="342900" indent="-342900" algn="l">
              <a:spcBef>
                <a:spcPct val="20000"/>
              </a:spcBef>
              <a:buClr>
                <a:srgbClr val="009900"/>
              </a:buClr>
              <a:buSzPct val="110000"/>
              <a:buFontTx/>
              <a:buChar char="•"/>
            </a:pPr>
            <a:r>
              <a:rPr lang="en-US" sz="2000" dirty="0">
                <a:solidFill>
                  <a:srgbClr val="FFFF00"/>
                </a:solidFill>
              </a:rPr>
              <a:t>S</a:t>
            </a:r>
            <a:r>
              <a:rPr lang="en-US" sz="2000" dirty="0"/>
              <a:t>afety belt with an approved metal-to-metal latching device for each occupant 2        years of age or older. </a:t>
            </a:r>
            <a:r>
              <a:rPr lang="en-US" sz="2000" dirty="0">
                <a:solidFill>
                  <a:srgbClr val="FFFF00"/>
                </a:solidFill>
              </a:rPr>
              <a:t>S</a:t>
            </a:r>
            <a:r>
              <a:rPr lang="en-US" sz="2000" dirty="0"/>
              <a:t>houlder harness for each front seat (A/C after 1978)</a:t>
            </a:r>
          </a:p>
          <a:p>
            <a:pPr marL="342900" indent="-342900" algn="l">
              <a:spcBef>
                <a:spcPct val="20000"/>
              </a:spcBef>
              <a:buClr>
                <a:srgbClr val="009900"/>
              </a:buClr>
              <a:buSzPct val="110000"/>
              <a:buFontTx/>
              <a:buChar char="•"/>
            </a:pPr>
            <a:endParaRPr lang="en-US" sz="2000" dirty="0"/>
          </a:p>
          <a:p>
            <a:pPr marL="342900" indent="-342900" algn="l">
              <a:spcBef>
                <a:spcPct val="20000"/>
              </a:spcBef>
              <a:buClr>
                <a:srgbClr val="009900"/>
              </a:buClr>
              <a:buSzPct val="110000"/>
              <a:buFontTx/>
              <a:buChar char="•"/>
            </a:pPr>
            <a:r>
              <a:rPr lang="en-US" sz="2000" dirty="0">
                <a:solidFill>
                  <a:srgbClr val="FFFF00"/>
                </a:solidFill>
              </a:rPr>
              <a:t>A</a:t>
            </a:r>
            <a:r>
              <a:rPr lang="en-US" sz="2000" dirty="0"/>
              <a:t>nti-collision light system  (aviation red or white)—certificated after 3/11/96</a:t>
            </a:r>
          </a:p>
          <a:p>
            <a:pPr marL="342900" indent="-342900" algn="l">
              <a:spcBef>
                <a:spcPct val="20000"/>
              </a:spcBef>
              <a:buClr>
                <a:srgbClr val="009900"/>
              </a:buClr>
              <a:buSzPct val="110000"/>
              <a:buFontTx/>
              <a:buChar char="•"/>
            </a:pPr>
            <a:r>
              <a:rPr lang="en-US" sz="2000" dirty="0">
                <a:solidFill>
                  <a:srgbClr val="FFFF00"/>
                </a:solidFill>
              </a:rPr>
              <a:t>F</a:t>
            </a:r>
            <a:r>
              <a:rPr lang="en-US" sz="2000" dirty="0"/>
              <a:t>loatation gear for each occupant if operated for hire over water beyond power off gliding distance of </a:t>
            </a:r>
            <a:r>
              <a:rPr lang="en-US" sz="2000" dirty="0" smtClean="0"/>
              <a:t>shore</a:t>
            </a:r>
            <a:endParaRPr lang="en-US" sz="2000" dirty="0"/>
          </a:p>
          <a:p>
            <a:pPr marL="742950" lvl="1" indent="-285750" algn="l">
              <a:spcBef>
                <a:spcPct val="20000"/>
              </a:spcBef>
              <a:buClr>
                <a:srgbClr val="009900"/>
              </a:buClr>
              <a:buSzPct val="110000"/>
            </a:pPr>
            <a:r>
              <a:rPr lang="en-US" b="1" dirty="0"/>
              <a:t>Memory Aid:  </a:t>
            </a:r>
            <a:r>
              <a:rPr lang="en-US" b="1" dirty="0">
                <a:solidFill>
                  <a:srgbClr val="FFFF00"/>
                </a:solidFill>
              </a:rPr>
              <a:t>TOMATO FLAMES</a:t>
            </a:r>
          </a:p>
        </p:txBody>
      </p:sp>
      <p:sp>
        <p:nvSpPr>
          <p:cNvPr id="3" name="TextBox 2"/>
          <p:cNvSpPr txBox="1"/>
          <p:nvPr/>
        </p:nvSpPr>
        <p:spPr>
          <a:xfrm>
            <a:off x="3810000" y="0"/>
            <a:ext cx="4267200" cy="461665"/>
          </a:xfrm>
          <a:prstGeom prst="rect">
            <a:avLst/>
          </a:prstGeom>
          <a:noFill/>
        </p:spPr>
        <p:txBody>
          <a:bodyPr wrap="square" rtlCol="0">
            <a:spAutoFit/>
          </a:bodyPr>
          <a:lstStyle/>
          <a:p>
            <a:r>
              <a:rPr lang="en-US" dirty="0" smtClean="0">
                <a:solidFill>
                  <a:srgbClr val="FFFF00"/>
                </a:solidFill>
              </a:rPr>
              <a:t>Visual Flight Rules—Day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703263" y="228600"/>
            <a:ext cx="7772400" cy="1066800"/>
          </a:xfrm>
          <a:prstGeom prst="rect">
            <a:avLst/>
          </a:prstGeom>
          <a:noFill/>
          <a:ln w="9525">
            <a:noFill/>
            <a:miter lim="800000"/>
            <a:headEnd/>
            <a:tailEnd/>
          </a:ln>
        </p:spPr>
        <p:txBody>
          <a:bodyPr anchor="ctr"/>
          <a:lstStyle/>
          <a:p>
            <a:r>
              <a:rPr lang="en-US" sz="4400">
                <a:solidFill>
                  <a:srgbClr val="009900"/>
                </a:solidFill>
              </a:rPr>
              <a:t>Visual Flight Rules (Night)</a:t>
            </a:r>
          </a:p>
        </p:txBody>
      </p:sp>
      <p:sp>
        <p:nvSpPr>
          <p:cNvPr id="95235" name="Rectangle 3"/>
          <p:cNvSpPr>
            <a:spLocks noChangeArrowheads="1"/>
          </p:cNvSpPr>
          <p:nvPr/>
        </p:nvSpPr>
        <p:spPr bwMode="auto">
          <a:xfrm>
            <a:off x="703263" y="1524000"/>
            <a:ext cx="7772400" cy="5105400"/>
          </a:xfrm>
          <a:prstGeom prst="rect">
            <a:avLst/>
          </a:prstGeom>
          <a:noFill/>
          <a:ln w="9525">
            <a:noFill/>
            <a:miter lim="800000"/>
            <a:headEnd/>
            <a:tailEnd/>
          </a:ln>
        </p:spPr>
        <p:txBody>
          <a:bodyPr/>
          <a:lstStyle/>
          <a:p>
            <a:pPr marL="342900" indent="-342900" algn="l">
              <a:spcBef>
                <a:spcPct val="20000"/>
              </a:spcBef>
              <a:buClr>
                <a:srgbClr val="009900"/>
              </a:buClr>
              <a:buSzPct val="110000"/>
              <a:buFontTx/>
              <a:buChar char="•"/>
            </a:pPr>
            <a:r>
              <a:rPr lang="en-US" sz="2600">
                <a:solidFill>
                  <a:srgbClr val="FFFF00"/>
                </a:solidFill>
              </a:rPr>
              <a:t>Instruments and equipment specified for VFR Day plus:</a:t>
            </a:r>
          </a:p>
          <a:p>
            <a:pPr marL="342900" indent="-342900" algn="l">
              <a:spcBef>
                <a:spcPct val="20000"/>
              </a:spcBef>
              <a:buClr>
                <a:srgbClr val="009900"/>
              </a:buClr>
              <a:buSzPct val="110000"/>
            </a:pPr>
            <a:endParaRPr lang="en-US" sz="2600">
              <a:solidFill>
                <a:srgbClr val="FFFF00"/>
              </a:solidFill>
            </a:endParaRPr>
          </a:p>
          <a:p>
            <a:pPr marL="342900" indent="-342900" algn="l">
              <a:spcBef>
                <a:spcPct val="20000"/>
              </a:spcBef>
              <a:buClr>
                <a:srgbClr val="009900"/>
              </a:buClr>
              <a:buSzPct val="110000"/>
              <a:buFontTx/>
              <a:buChar char="•"/>
            </a:pPr>
            <a:r>
              <a:rPr lang="en-US" sz="2600">
                <a:solidFill>
                  <a:srgbClr val="FFFF00"/>
                </a:solidFill>
              </a:rPr>
              <a:t>F</a:t>
            </a:r>
            <a:r>
              <a:rPr lang="en-US" sz="2600"/>
              <a:t>uses (spare set), or 3 spare fuses of each kind</a:t>
            </a:r>
          </a:p>
          <a:p>
            <a:pPr marL="342900" indent="-342900" algn="l">
              <a:spcBef>
                <a:spcPct val="20000"/>
              </a:spcBef>
              <a:buClr>
                <a:srgbClr val="009900"/>
              </a:buClr>
              <a:buSzPct val="110000"/>
              <a:buFontTx/>
              <a:buChar char="•"/>
            </a:pPr>
            <a:r>
              <a:rPr lang="en-US" sz="2600">
                <a:solidFill>
                  <a:srgbClr val="FFFF00"/>
                </a:solidFill>
              </a:rPr>
              <a:t>L</a:t>
            </a:r>
            <a:r>
              <a:rPr lang="en-US" sz="2600"/>
              <a:t>anding light (if operated for hire)</a:t>
            </a:r>
          </a:p>
          <a:p>
            <a:pPr marL="342900" indent="-342900" algn="l">
              <a:spcBef>
                <a:spcPct val="20000"/>
              </a:spcBef>
              <a:buClr>
                <a:srgbClr val="009900"/>
              </a:buClr>
              <a:buSzPct val="110000"/>
              <a:buFontTx/>
              <a:buChar char="•"/>
            </a:pPr>
            <a:r>
              <a:rPr lang="en-US" sz="2600">
                <a:solidFill>
                  <a:srgbClr val="FFFF00"/>
                </a:solidFill>
              </a:rPr>
              <a:t>A</a:t>
            </a:r>
            <a:r>
              <a:rPr lang="en-US" sz="2600"/>
              <a:t>nti-collision light system (aviation red or white)</a:t>
            </a:r>
          </a:p>
          <a:p>
            <a:pPr marL="342900" indent="-342900" algn="l">
              <a:spcBef>
                <a:spcPct val="20000"/>
              </a:spcBef>
              <a:buClr>
                <a:srgbClr val="009900"/>
              </a:buClr>
              <a:buSzPct val="110000"/>
              <a:buFontTx/>
              <a:buChar char="•"/>
            </a:pPr>
            <a:r>
              <a:rPr lang="en-US" sz="2600">
                <a:solidFill>
                  <a:srgbClr val="FFFF00"/>
                </a:solidFill>
              </a:rPr>
              <a:t>P</a:t>
            </a:r>
            <a:r>
              <a:rPr lang="en-US" sz="2600"/>
              <a:t>osition lights</a:t>
            </a:r>
          </a:p>
          <a:p>
            <a:pPr marL="342900" indent="-342900" algn="l">
              <a:spcBef>
                <a:spcPct val="20000"/>
              </a:spcBef>
              <a:buClr>
                <a:srgbClr val="009900"/>
              </a:buClr>
              <a:buSzPct val="110000"/>
              <a:buFontTx/>
              <a:buChar char="•"/>
            </a:pPr>
            <a:r>
              <a:rPr lang="en-US" sz="2600">
                <a:solidFill>
                  <a:srgbClr val="FFFF00"/>
                </a:solidFill>
              </a:rPr>
              <a:t>S</a:t>
            </a:r>
            <a:r>
              <a:rPr lang="en-US" sz="2600"/>
              <a:t>ource (adequate) of electrical energy</a:t>
            </a:r>
          </a:p>
          <a:p>
            <a:pPr marL="342900" indent="-342900" algn="l">
              <a:spcBef>
                <a:spcPct val="20000"/>
              </a:spcBef>
              <a:buClr>
                <a:srgbClr val="009900"/>
              </a:buClr>
              <a:buSzPct val="110000"/>
            </a:pPr>
            <a:endParaRPr lang="en-US" sz="2600"/>
          </a:p>
          <a:p>
            <a:pPr marL="342900" indent="-342900">
              <a:spcBef>
                <a:spcPct val="20000"/>
              </a:spcBef>
              <a:buClr>
                <a:srgbClr val="009900"/>
              </a:buClr>
              <a:buSzPct val="110000"/>
            </a:pPr>
            <a:r>
              <a:rPr lang="en-US" sz="2600"/>
              <a:t>Memory Aid: </a:t>
            </a:r>
            <a:r>
              <a:rPr lang="en-US" sz="2600">
                <a:solidFill>
                  <a:srgbClr val="FFFF00"/>
                </a:solidFill>
              </a:rPr>
              <a:t>FLAPS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5235">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5235">
                                            <p:txEl>
                                              <p:pRg st="2" end="2"/>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95235">
                                            <p:txEl>
                                              <p:pRg st="3" end="3"/>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95235">
                                            <p:txEl>
                                              <p:pRg st="4" end="4"/>
                                            </p:txEl>
                                          </p:spTgt>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95235">
                                            <p:txEl>
                                              <p:pRg st="5" end="5"/>
                                            </p:txEl>
                                          </p:spTgt>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95235">
                                            <p:txEl>
                                              <p:pRg st="6" end="6"/>
                                            </p:txEl>
                                          </p:spTgt>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8100"/>
            <a:ext cx="7772400" cy="876300"/>
          </a:xfrm>
        </p:spPr>
        <p:txBody>
          <a:bodyPr/>
          <a:lstStyle/>
          <a:p>
            <a:pPr eaLnBrk="1" hangingPunct="1"/>
            <a:r>
              <a:rPr lang="en-US" smtClean="0">
                <a:solidFill>
                  <a:srgbClr val="66FF33"/>
                </a:solidFill>
              </a:rPr>
              <a:t>V-Speeds</a:t>
            </a:r>
          </a:p>
        </p:txBody>
      </p:sp>
      <p:sp>
        <p:nvSpPr>
          <p:cNvPr id="66563" name="Rectangle 3"/>
          <p:cNvSpPr>
            <a:spLocks noGrp="1" noChangeArrowheads="1"/>
          </p:cNvSpPr>
          <p:nvPr>
            <p:ph type="body" idx="1"/>
          </p:nvPr>
        </p:nvSpPr>
        <p:spPr>
          <a:xfrm>
            <a:off x="0" y="914400"/>
            <a:ext cx="9144000" cy="5943600"/>
          </a:xfrm>
        </p:spPr>
        <p:txBody>
          <a:bodyPr/>
          <a:lstStyle/>
          <a:p>
            <a:pPr eaLnBrk="1" hangingPunct="1"/>
            <a:r>
              <a:rPr lang="en-US" sz="2200" dirty="0" err="1" smtClean="0"/>
              <a:t>Vso</a:t>
            </a:r>
            <a:r>
              <a:rPr lang="en-US" sz="2200" dirty="0" smtClean="0"/>
              <a:t>—stall speed in the landing configuration			</a:t>
            </a:r>
          </a:p>
          <a:p>
            <a:pPr eaLnBrk="1" hangingPunct="1"/>
            <a:r>
              <a:rPr lang="en-US" sz="2200" dirty="0" smtClean="0"/>
              <a:t>Vs</a:t>
            </a:r>
            <a:r>
              <a:rPr lang="en-US" sz="2200" dirty="0" smtClean="0">
                <a:ea typeface="Arial Unicode MS" pitchFamily="34" charset="-128"/>
                <a:cs typeface="Arial Unicode MS" pitchFamily="34" charset="-128"/>
              </a:rPr>
              <a:t>₁--stall speed in a specified configuration			</a:t>
            </a:r>
          </a:p>
          <a:p>
            <a:pPr eaLnBrk="1" hangingPunct="1"/>
            <a:r>
              <a:rPr lang="en-US" sz="2200" dirty="0" err="1" smtClean="0">
                <a:ea typeface="Arial Unicode MS" pitchFamily="34" charset="-128"/>
                <a:cs typeface="Arial Unicode MS" pitchFamily="34" charset="-128"/>
              </a:rPr>
              <a:t>Vx</a:t>
            </a:r>
            <a:r>
              <a:rPr lang="en-US" sz="2200" dirty="0" smtClean="0">
                <a:ea typeface="Arial Unicode MS" pitchFamily="34" charset="-128"/>
                <a:cs typeface="Arial Unicode MS" pitchFamily="34" charset="-128"/>
              </a:rPr>
              <a:t>—best angle of climb speed					</a:t>
            </a:r>
          </a:p>
          <a:p>
            <a:pPr eaLnBrk="1" hangingPunct="1"/>
            <a:r>
              <a:rPr lang="en-US" sz="2200" dirty="0" err="1" smtClean="0">
                <a:ea typeface="Arial Unicode MS" pitchFamily="34" charset="-128"/>
                <a:cs typeface="Arial Unicode MS" pitchFamily="34" charset="-128"/>
              </a:rPr>
              <a:t>Vy</a:t>
            </a:r>
            <a:r>
              <a:rPr lang="en-US" sz="2200" dirty="0" smtClean="0">
                <a:ea typeface="Arial Unicode MS" pitchFamily="34" charset="-128"/>
                <a:cs typeface="Arial Unicode MS" pitchFamily="34" charset="-128"/>
              </a:rPr>
              <a:t>—best rate of climb speed					</a:t>
            </a:r>
          </a:p>
          <a:p>
            <a:pPr eaLnBrk="1" hangingPunct="1"/>
            <a:r>
              <a:rPr lang="en-US" sz="2200" dirty="0" err="1" smtClean="0">
                <a:ea typeface="Arial Unicode MS" pitchFamily="34" charset="-128"/>
                <a:cs typeface="Arial Unicode MS" pitchFamily="34" charset="-128"/>
              </a:rPr>
              <a:t>Vfe</a:t>
            </a:r>
            <a:r>
              <a:rPr lang="en-US" sz="2200" dirty="0" smtClean="0">
                <a:cs typeface="Times New Roman" pitchFamily="18" charset="0"/>
              </a:rPr>
              <a:t>—maximum flap extended speed 				</a:t>
            </a:r>
          </a:p>
          <a:p>
            <a:pPr eaLnBrk="1" hangingPunct="1"/>
            <a:r>
              <a:rPr lang="en-US" sz="2200" dirty="0" err="1" smtClean="0">
                <a:cs typeface="Times New Roman" pitchFamily="18" charset="0"/>
              </a:rPr>
              <a:t>Vlo</a:t>
            </a:r>
            <a:r>
              <a:rPr lang="en-US" sz="2200" dirty="0" smtClean="0">
                <a:cs typeface="Times New Roman" pitchFamily="18" charset="0"/>
              </a:rPr>
              <a:t>/le—maximum gear operating/extended speed			</a:t>
            </a:r>
          </a:p>
          <a:p>
            <a:pPr eaLnBrk="1" hangingPunct="1"/>
            <a:r>
              <a:rPr lang="en-US" sz="2200" dirty="0" err="1" smtClean="0">
                <a:cs typeface="Times New Roman" pitchFamily="18" charset="0"/>
              </a:rPr>
              <a:t>Vno</a:t>
            </a:r>
            <a:r>
              <a:rPr lang="en-US" sz="2200" dirty="0" smtClean="0">
                <a:cs typeface="Times New Roman" pitchFamily="18" charset="0"/>
              </a:rPr>
              <a:t>—maximum structural cruising speed				</a:t>
            </a:r>
          </a:p>
          <a:p>
            <a:pPr eaLnBrk="1" hangingPunct="1"/>
            <a:r>
              <a:rPr lang="en-US" sz="2200" dirty="0" err="1" smtClean="0">
                <a:cs typeface="Times New Roman" pitchFamily="18" charset="0"/>
              </a:rPr>
              <a:t>Vne</a:t>
            </a:r>
            <a:r>
              <a:rPr lang="en-US" sz="2200" dirty="0" smtClean="0">
                <a:cs typeface="Times New Roman" pitchFamily="18" charset="0"/>
              </a:rPr>
              <a:t>—never exceed speed					</a:t>
            </a:r>
          </a:p>
          <a:p>
            <a:pPr eaLnBrk="1" hangingPunct="1"/>
            <a:r>
              <a:rPr lang="en-US" sz="2200" dirty="0" err="1" smtClean="0">
                <a:cs typeface="Times New Roman" pitchFamily="18" charset="0"/>
              </a:rPr>
              <a:t>Va</a:t>
            </a:r>
            <a:r>
              <a:rPr lang="en-US" sz="2200" dirty="0" smtClean="0">
                <a:cs typeface="Times New Roman" pitchFamily="18" charset="0"/>
              </a:rPr>
              <a:t>—max speed at which full aerodynamic control will not </a:t>
            </a:r>
          </a:p>
          <a:p>
            <a:pPr eaLnBrk="1" hangingPunct="1">
              <a:buFontTx/>
              <a:buNone/>
            </a:pPr>
            <a:r>
              <a:rPr lang="en-US" sz="2200" dirty="0" smtClean="0">
                <a:cs typeface="Times New Roman" pitchFamily="18" charset="0"/>
              </a:rPr>
              <a:t> 	        overstress the airplane				</a:t>
            </a:r>
          </a:p>
          <a:p>
            <a:pPr eaLnBrk="1" hangingPunct="1"/>
            <a:r>
              <a:rPr lang="en-US" sz="2200" dirty="0" err="1" smtClean="0"/>
              <a:t>Vr</a:t>
            </a:r>
            <a:r>
              <a:rPr lang="en-US" sz="2200" dirty="0" smtClean="0"/>
              <a:t>—rotation speed		</a:t>
            </a:r>
            <a:r>
              <a:rPr lang="en-US" sz="2000" dirty="0" smtClean="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2305"/>
            <a:ext cx="7315200" cy="744495"/>
          </a:xfrm>
        </p:spPr>
        <p:txBody>
          <a:bodyPr/>
          <a:lstStyle/>
          <a:p>
            <a:pPr algn="ctr">
              <a:buNone/>
            </a:pPr>
            <a:r>
              <a:rPr lang="en-US" dirty="0" smtClean="0">
                <a:solidFill>
                  <a:srgbClr val="FFFF00"/>
                </a:solidFill>
              </a:rPr>
              <a:t> </a:t>
            </a:r>
            <a:r>
              <a:rPr lang="en-US" dirty="0" err="1" smtClean="0">
                <a:solidFill>
                  <a:srgbClr val="FFFF00"/>
                </a:solidFill>
              </a:rPr>
              <a:t>Gleim</a:t>
            </a:r>
            <a:r>
              <a:rPr lang="en-US" dirty="0" smtClean="0">
                <a:solidFill>
                  <a:srgbClr val="FFFF00"/>
                </a:solidFill>
              </a:rPr>
              <a:t> Questions: </a:t>
            </a:r>
            <a:r>
              <a:rPr lang="en-US" dirty="0" smtClean="0">
                <a:solidFill>
                  <a:srgbClr val="FFFF00"/>
                </a:solidFill>
              </a:rPr>
              <a:t>Sections 2.1-2.8</a:t>
            </a:r>
            <a:r>
              <a:rPr lang="en-US" dirty="0" smtClean="0">
                <a:solidFill>
                  <a:srgbClr val="FFFF00"/>
                </a:solidFill>
              </a:rPr>
              <a:t> </a:t>
            </a:r>
            <a:endParaRPr lang="en-US" dirty="0">
              <a:solidFill>
                <a:srgbClr val="FFFF00"/>
              </a:solidFill>
            </a:endParaRPr>
          </a:p>
        </p:txBody>
      </p:sp>
      <p:pic>
        <p:nvPicPr>
          <p:cNvPr id="81922" name="Picture 2"/>
          <p:cNvPicPr>
            <a:picLocks noChangeAspect="1" noChangeArrowheads="1"/>
          </p:cNvPicPr>
          <p:nvPr/>
        </p:nvPicPr>
        <p:blipFill>
          <a:blip r:embed="rId2"/>
          <a:srcRect l="14641" t="33333" r="42020" b="19792"/>
          <a:stretch>
            <a:fillRect/>
          </a:stretch>
        </p:blipFill>
        <p:spPr bwMode="auto">
          <a:xfrm>
            <a:off x="0" y="1066800"/>
            <a:ext cx="9144000" cy="5560541"/>
          </a:xfrm>
          <a:prstGeom prst="rect">
            <a:avLst/>
          </a:prstGeom>
          <a:noFill/>
          <a:ln w="9525" cap="flat" cmpd="sng">
            <a:noFill/>
            <a:prstDash val="solid"/>
            <a:miter lim="800000"/>
            <a:headEnd type="none" w="med" len="med"/>
            <a:tailEnd type="none" w="med" len="me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2946" name="Picture 2"/>
          <p:cNvPicPr>
            <a:picLocks noGrp="1" noChangeAspect="1" noChangeArrowheads="1"/>
          </p:cNvPicPr>
          <p:nvPr>
            <p:ph idx="1"/>
          </p:nvPr>
        </p:nvPicPr>
        <p:blipFill>
          <a:blip r:embed="rId2"/>
          <a:srcRect l="14576" t="40741" r="30218" b="12963"/>
          <a:stretch>
            <a:fillRect/>
          </a:stretch>
        </p:blipFill>
        <p:spPr bwMode="auto">
          <a:xfrm>
            <a:off x="0" y="1937099"/>
            <a:ext cx="9144000" cy="4311301"/>
          </a:xfrm>
          <a:prstGeom prst="rect">
            <a:avLst/>
          </a:prstGeom>
          <a:noFill/>
          <a:ln w="9525" cap="flat" cmpd="sng">
            <a:noFill/>
            <a:prstDash val="solid"/>
            <a:miter lim="800000"/>
            <a:headEnd type="none" w="med" len="med"/>
            <a:tailEnd type="none" w="med" len="me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14"/>
          <p:cNvSpPr>
            <a:spLocks noChangeArrowheads="1"/>
          </p:cNvSpPr>
          <p:nvPr/>
        </p:nvSpPr>
        <p:spPr bwMode="auto">
          <a:xfrm rot="-9027612">
            <a:off x="536575" y="3981450"/>
            <a:ext cx="2887663" cy="1470025"/>
          </a:xfrm>
          <a:prstGeom prst="ellipse">
            <a:avLst/>
          </a:prstGeom>
          <a:solidFill>
            <a:schemeClr val="bg2"/>
          </a:solidFill>
          <a:ln w="9525">
            <a:round/>
            <a:headEnd/>
            <a:tailEnd/>
          </a:ln>
          <a:scene3d>
            <a:camera prst="legacyPerspectiveFront">
              <a:rot lat="17699993" lon="19499994" rev="0"/>
            </a:camera>
            <a:lightRig rig="legacyFlat4" dir="b"/>
          </a:scene3d>
          <a:sp3d extrusionH="277800" prstMaterial="legacyMatte">
            <a:bevelT w="13500" h="13500" prst="angle"/>
            <a:bevelB w="13500" h="13500" prst="angle"/>
            <a:extrusionClr>
              <a:srgbClr val="FFFF00"/>
            </a:extrusionClr>
          </a:sp3d>
        </p:spPr>
        <p:txBody>
          <a:bodyPr wrap="none" anchor="ctr">
            <a:flatTx/>
          </a:bodyPr>
          <a:lstStyle/>
          <a:p>
            <a:endParaRPr lang="en-US"/>
          </a:p>
        </p:txBody>
      </p:sp>
      <p:sp>
        <p:nvSpPr>
          <p:cNvPr id="9219" name="Oval 15"/>
          <p:cNvSpPr>
            <a:spLocks noChangeArrowheads="1"/>
          </p:cNvSpPr>
          <p:nvPr/>
        </p:nvSpPr>
        <p:spPr bwMode="auto">
          <a:xfrm rot="10671777">
            <a:off x="2225675" y="3754438"/>
            <a:ext cx="663575" cy="573087"/>
          </a:xfrm>
          <a:prstGeom prst="ellipse">
            <a:avLst/>
          </a:prstGeom>
          <a:solidFill>
            <a:srgbClr val="FFFF00"/>
          </a:solidFill>
          <a:ln w="9525">
            <a:round/>
            <a:headEnd/>
            <a:tailEnd/>
          </a:ln>
          <a:scene3d>
            <a:camera prst="legacyPerspectiveFront">
              <a:rot lat="17699993" lon="19499994"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9220" name="Oval 16"/>
          <p:cNvSpPr>
            <a:spLocks noChangeArrowheads="1"/>
          </p:cNvSpPr>
          <p:nvPr/>
        </p:nvSpPr>
        <p:spPr bwMode="auto">
          <a:xfrm rot="10702289">
            <a:off x="2903538" y="3157538"/>
            <a:ext cx="341312" cy="412750"/>
          </a:xfrm>
          <a:prstGeom prst="ellipse">
            <a:avLst/>
          </a:prstGeom>
          <a:solidFill>
            <a:srgbClr val="FFFFFF"/>
          </a:solidFill>
          <a:ln w="9525">
            <a:round/>
            <a:headEnd/>
            <a:tailEnd/>
          </a:ln>
          <a:scene3d>
            <a:camera prst="legacyPerspectiveFront">
              <a:rot lat="17699993" lon="19499994"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9221" name="AutoShape 8"/>
          <p:cNvSpPr>
            <a:spLocks noChangeArrowheads="1"/>
          </p:cNvSpPr>
          <p:nvPr/>
        </p:nvSpPr>
        <p:spPr bwMode="auto">
          <a:xfrm rot="-8849749">
            <a:off x="2995613" y="446088"/>
            <a:ext cx="2227262" cy="3752850"/>
          </a:xfrm>
          <a:custGeom>
            <a:avLst/>
            <a:gdLst>
              <a:gd name="T0" fmla="*/ 2147483647 w 21600"/>
              <a:gd name="T1" fmla="*/ 0 h 21600"/>
              <a:gd name="T2" fmla="*/ 128493626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1571 h 21600"/>
            </a:gdLst>
            <a:ahLst/>
            <a:cxnLst>
              <a:cxn ang="T8">
                <a:pos x="T0" y="T1"/>
              </a:cxn>
              <a:cxn ang="T9">
                <a:pos x="T2" y="T3"/>
              </a:cxn>
              <a:cxn ang="T10">
                <a:pos x="T4" y="T5"/>
              </a:cxn>
              <a:cxn ang="T11">
                <a:pos x="T6" y="T7"/>
              </a:cxn>
            </a:cxnLst>
            <a:rect l="T12" t="T13" r="T14" b="T15"/>
            <a:pathLst>
              <a:path w="21600" h="21600">
                <a:moveTo>
                  <a:pt x="1761" y="13903"/>
                </a:moveTo>
                <a:cubicBezTo>
                  <a:pt x="1418" y="12905"/>
                  <a:pt x="1243" y="11856"/>
                  <a:pt x="1243" y="10800"/>
                </a:cubicBezTo>
                <a:cubicBezTo>
                  <a:pt x="1243" y="5521"/>
                  <a:pt x="5521" y="1243"/>
                  <a:pt x="10800" y="1243"/>
                </a:cubicBezTo>
                <a:cubicBezTo>
                  <a:pt x="16078" y="1243"/>
                  <a:pt x="20357" y="5521"/>
                  <a:pt x="20357" y="10800"/>
                </a:cubicBezTo>
                <a:cubicBezTo>
                  <a:pt x="20357" y="11856"/>
                  <a:pt x="20181" y="12905"/>
                  <a:pt x="19838" y="13903"/>
                </a:cubicBezTo>
                <a:lnTo>
                  <a:pt x="21014" y="14307"/>
                </a:lnTo>
                <a:cubicBezTo>
                  <a:pt x="21402" y="13178"/>
                  <a:pt x="21600" y="11993"/>
                  <a:pt x="21600" y="10800"/>
                </a:cubicBezTo>
                <a:cubicBezTo>
                  <a:pt x="21600" y="4835"/>
                  <a:pt x="16764" y="0"/>
                  <a:pt x="10800" y="0"/>
                </a:cubicBezTo>
                <a:cubicBezTo>
                  <a:pt x="4835" y="0"/>
                  <a:pt x="0" y="4835"/>
                  <a:pt x="0" y="10800"/>
                </a:cubicBezTo>
                <a:cubicBezTo>
                  <a:pt x="-1" y="11993"/>
                  <a:pt x="197" y="13178"/>
                  <a:pt x="585" y="14307"/>
                </a:cubicBezTo>
                <a:close/>
              </a:path>
            </a:pathLst>
          </a:custGeom>
          <a:solidFill>
            <a:srgbClr val="FFFF00"/>
          </a:solidFill>
          <a:ln w="9525">
            <a:miter lim="800000"/>
            <a:headEnd/>
            <a:tailEnd/>
          </a:ln>
          <a:scene3d>
            <a:camera prst="legacyPerspectiveFront">
              <a:rot lat="2100000" lon="209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9222" name="AutoShape 10"/>
          <p:cNvSpPr>
            <a:spLocks noChangeArrowheads="1"/>
          </p:cNvSpPr>
          <p:nvPr/>
        </p:nvSpPr>
        <p:spPr bwMode="auto">
          <a:xfrm rot="5400000">
            <a:off x="3202782" y="751681"/>
            <a:ext cx="2192338" cy="2327275"/>
          </a:xfrm>
          <a:custGeom>
            <a:avLst/>
            <a:gdLst>
              <a:gd name="T0" fmla="*/ 2147483647 w 21600"/>
              <a:gd name="T1" fmla="*/ 0 h 21600"/>
              <a:gd name="T2" fmla="*/ 620036606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7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9223" name="AutoShape 11"/>
          <p:cNvSpPr>
            <a:spLocks noChangeArrowheads="1"/>
          </p:cNvSpPr>
          <p:nvPr/>
        </p:nvSpPr>
        <p:spPr bwMode="auto">
          <a:xfrm rot="-5400000">
            <a:off x="3267869" y="750094"/>
            <a:ext cx="2192337" cy="2327275"/>
          </a:xfrm>
          <a:custGeom>
            <a:avLst/>
            <a:gdLst>
              <a:gd name="T0" fmla="*/ 2147483647 w 21600"/>
              <a:gd name="T1" fmla="*/ 0 h 21600"/>
              <a:gd name="T2" fmla="*/ 620035917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4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9224" name="Oval 12"/>
          <p:cNvSpPr>
            <a:spLocks noChangeArrowheads="1"/>
          </p:cNvSpPr>
          <p:nvPr/>
        </p:nvSpPr>
        <p:spPr bwMode="auto">
          <a:xfrm>
            <a:off x="3573463" y="1016000"/>
            <a:ext cx="1447800" cy="1371600"/>
          </a:xfrm>
          <a:prstGeom prst="ellipse">
            <a:avLst/>
          </a:prstGeom>
          <a:solidFill>
            <a:srgbClr val="FFFF00"/>
          </a:solidFill>
          <a:ln w="9525">
            <a:round/>
            <a:headEnd/>
            <a:tailEnd/>
          </a:ln>
          <a:scene3d>
            <a:camera prst="legacyPerspectiveFront">
              <a:rot lat="17400000" lon="0"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9225" name="Line 13"/>
          <p:cNvSpPr>
            <a:spLocks noChangeShapeType="1"/>
          </p:cNvSpPr>
          <p:nvPr/>
        </p:nvSpPr>
        <p:spPr bwMode="auto">
          <a:xfrm>
            <a:off x="4281488" y="947738"/>
            <a:ext cx="0" cy="731837"/>
          </a:xfrm>
          <a:prstGeom prst="line">
            <a:avLst/>
          </a:prstGeom>
          <a:noFill/>
          <a:ln w="76200">
            <a:solidFill>
              <a:srgbClr val="FF9933"/>
            </a:solidFill>
            <a:round/>
            <a:headEnd/>
            <a:tailEnd/>
          </a:ln>
        </p:spPr>
        <p:txBody>
          <a:bodyPr wrap="none" anchor="ctr"/>
          <a:lstStyle/>
          <a:p>
            <a:endParaRPr lang="en-US"/>
          </a:p>
        </p:txBody>
      </p:sp>
      <p:sp>
        <p:nvSpPr>
          <p:cNvPr id="9226" name="Line 9"/>
          <p:cNvSpPr>
            <a:spLocks noChangeShapeType="1"/>
          </p:cNvSpPr>
          <p:nvPr/>
        </p:nvSpPr>
        <p:spPr bwMode="auto">
          <a:xfrm>
            <a:off x="4281488" y="2411413"/>
            <a:ext cx="1587" cy="465137"/>
          </a:xfrm>
          <a:prstGeom prst="line">
            <a:avLst/>
          </a:prstGeom>
          <a:noFill/>
          <a:ln w="76200">
            <a:solidFill>
              <a:srgbClr val="FF9933"/>
            </a:solidFill>
            <a:round/>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7"/>
          <p:cNvSpPr>
            <a:spLocks noChangeArrowheads="1"/>
          </p:cNvSpPr>
          <p:nvPr/>
        </p:nvSpPr>
        <p:spPr bwMode="auto">
          <a:xfrm rot="-1647901" flipH="1" flipV="1">
            <a:off x="1541463" y="1833563"/>
            <a:ext cx="2887662" cy="1470025"/>
          </a:xfrm>
          <a:prstGeom prst="ellipse">
            <a:avLst/>
          </a:prstGeom>
          <a:solidFill>
            <a:schemeClr val="bg2"/>
          </a:solidFill>
          <a:ln w="9525">
            <a:round/>
            <a:headEnd/>
            <a:tailEnd/>
          </a:ln>
          <a:scene3d>
            <a:camera prst="legacyPerspectiveFront">
              <a:rot lat="2400000" lon="19199995" rev="0"/>
            </a:camera>
            <a:lightRig rig="legacyFlat4" dir="b"/>
          </a:scene3d>
          <a:sp3d extrusionH="277800" prstMaterial="legacyMatte">
            <a:bevelT w="13500" h="13500" prst="angle"/>
            <a:bevelB w="13500" h="13500" prst="angle"/>
            <a:extrusionClr>
              <a:srgbClr val="FFFF00"/>
            </a:extrusionClr>
          </a:sp3d>
        </p:spPr>
        <p:txBody>
          <a:bodyPr wrap="none" anchor="ctr">
            <a:flatTx/>
          </a:bodyPr>
          <a:lstStyle/>
          <a:p>
            <a:endParaRPr lang="en-US"/>
          </a:p>
        </p:txBody>
      </p:sp>
      <p:sp>
        <p:nvSpPr>
          <p:cNvPr id="10243" name="Oval 8"/>
          <p:cNvSpPr>
            <a:spLocks noChangeArrowheads="1"/>
          </p:cNvSpPr>
          <p:nvPr/>
        </p:nvSpPr>
        <p:spPr bwMode="auto">
          <a:xfrm rot="-5400000" flipH="1" flipV="1">
            <a:off x="3193256" y="2785269"/>
            <a:ext cx="663575" cy="573088"/>
          </a:xfrm>
          <a:prstGeom prst="ellipse">
            <a:avLst/>
          </a:prstGeom>
          <a:solidFill>
            <a:srgbClr val="FFFF00"/>
          </a:solidFill>
          <a:ln w="9525">
            <a:round/>
            <a:headEnd/>
            <a:tailEnd/>
          </a:ln>
          <a:scene3d>
            <a:camera prst="legacyPerspectiveFront">
              <a:rot lat="2400000" lon="19199995"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10244" name="Oval 9"/>
          <p:cNvSpPr>
            <a:spLocks noChangeArrowheads="1"/>
          </p:cNvSpPr>
          <p:nvPr/>
        </p:nvSpPr>
        <p:spPr bwMode="auto">
          <a:xfrm rot="-5400000" flipH="1" flipV="1">
            <a:off x="3928269" y="3302794"/>
            <a:ext cx="341312" cy="412750"/>
          </a:xfrm>
          <a:prstGeom prst="ellipse">
            <a:avLst/>
          </a:prstGeom>
          <a:solidFill>
            <a:srgbClr val="FFFFFF"/>
          </a:solidFill>
          <a:ln w="9525">
            <a:round/>
            <a:headEnd/>
            <a:tailEnd/>
          </a:ln>
          <a:scene3d>
            <a:camera prst="legacyPerspectiveFront">
              <a:rot lat="2400000" lon="19199995"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10245" name="AutoShape 10"/>
          <p:cNvSpPr>
            <a:spLocks noChangeArrowheads="1"/>
          </p:cNvSpPr>
          <p:nvPr/>
        </p:nvSpPr>
        <p:spPr bwMode="auto">
          <a:xfrm rot="-2199728">
            <a:off x="3924300" y="2378075"/>
            <a:ext cx="2803525" cy="37226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1571 h 21600"/>
            </a:gdLst>
            <a:ahLst/>
            <a:cxnLst>
              <a:cxn ang="T8">
                <a:pos x="T0" y="T1"/>
              </a:cxn>
              <a:cxn ang="T9">
                <a:pos x="T2" y="T3"/>
              </a:cxn>
              <a:cxn ang="T10">
                <a:pos x="T4" y="T5"/>
              </a:cxn>
              <a:cxn ang="T11">
                <a:pos x="T6" y="T7"/>
              </a:cxn>
            </a:cxnLst>
            <a:rect l="T12" t="T13" r="T14" b="T15"/>
            <a:pathLst>
              <a:path w="21600" h="21600">
                <a:moveTo>
                  <a:pt x="1761" y="13903"/>
                </a:moveTo>
                <a:cubicBezTo>
                  <a:pt x="1418" y="12905"/>
                  <a:pt x="1243" y="11856"/>
                  <a:pt x="1243" y="10800"/>
                </a:cubicBezTo>
                <a:cubicBezTo>
                  <a:pt x="1243" y="5521"/>
                  <a:pt x="5521" y="1243"/>
                  <a:pt x="10800" y="1243"/>
                </a:cubicBezTo>
                <a:cubicBezTo>
                  <a:pt x="16078" y="1243"/>
                  <a:pt x="20357" y="5521"/>
                  <a:pt x="20357" y="10800"/>
                </a:cubicBezTo>
                <a:cubicBezTo>
                  <a:pt x="20357" y="11856"/>
                  <a:pt x="20181" y="12905"/>
                  <a:pt x="19838" y="13903"/>
                </a:cubicBezTo>
                <a:lnTo>
                  <a:pt x="21014" y="14307"/>
                </a:lnTo>
                <a:cubicBezTo>
                  <a:pt x="21402" y="13178"/>
                  <a:pt x="21600" y="11993"/>
                  <a:pt x="21600" y="10800"/>
                </a:cubicBezTo>
                <a:cubicBezTo>
                  <a:pt x="21600" y="4835"/>
                  <a:pt x="16764" y="0"/>
                  <a:pt x="10800" y="0"/>
                </a:cubicBezTo>
                <a:cubicBezTo>
                  <a:pt x="4835" y="0"/>
                  <a:pt x="0" y="4835"/>
                  <a:pt x="0" y="10800"/>
                </a:cubicBezTo>
                <a:cubicBezTo>
                  <a:pt x="-1" y="11993"/>
                  <a:pt x="197" y="13178"/>
                  <a:pt x="585" y="14307"/>
                </a:cubicBezTo>
                <a:close/>
              </a:path>
            </a:pathLst>
          </a:custGeom>
          <a:solidFill>
            <a:srgbClr val="FFFF00"/>
          </a:solidFill>
          <a:ln w="9525">
            <a:miter lim="800000"/>
            <a:headEnd/>
            <a:tailEnd/>
          </a:ln>
          <a:scene3d>
            <a:camera prst="legacyPerspectiveFront">
              <a:rot lat="18000000" lon="203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0246" name="AutoShape 2"/>
          <p:cNvSpPr>
            <a:spLocks noChangeArrowheads="1"/>
          </p:cNvSpPr>
          <p:nvPr/>
        </p:nvSpPr>
        <p:spPr bwMode="auto">
          <a:xfrm rot="5400000">
            <a:off x="4442619" y="3626644"/>
            <a:ext cx="2192337" cy="2327275"/>
          </a:xfrm>
          <a:custGeom>
            <a:avLst/>
            <a:gdLst>
              <a:gd name="T0" fmla="*/ 2147483647 w 21600"/>
              <a:gd name="T1" fmla="*/ 0 h 21600"/>
              <a:gd name="T2" fmla="*/ 620035917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7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0247" name="AutoShape 3"/>
          <p:cNvSpPr>
            <a:spLocks noChangeArrowheads="1"/>
          </p:cNvSpPr>
          <p:nvPr/>
        </p:nvSpPr>
        <p:spPr bwMode="auto">
          <a:xfrm rot="-5400000">
            <a:off x="4507707" y="3625056"/>
            <a:ext cx="2192338" cy="2327275"/>
          </a:xfrm>
          <a:custGeom>
            <a:avLst/>
            <a:gdLst>
              <a:gd name="T0" fmla="*/ 2147483647 w 21600"/>
              <a:gd name="T1" fmla="*/ 0 h 21600"/>
              <a:gd name="T2" fmla="*/ 620036606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4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0248" name="Oval 4"/>
          <p:cNvSpPr>
            <a:spLocks noChangeArrowheads="1"/>
          </p:cNvSpPr>
          <p:nvPr/>
        </p:nvSpPr>
        <p:spPr bwMode="auto">
          <a:xfrm>
            <a:off x="4813300" y="3890963"/>
            <a:ext cx="1447800" cy="1371600"/>
          </a:xfrm>
          <a:prstGeom prst="ellipse">
            <a:avLst/>
          </a:prstGeom>
          <a:solidFill>
            <a:srgbClr val="FFFF00"/>
          </a:solidFill>
          <a:ln w="9525">
            <a:round/>
            <a:headEnd/>
            <a:tailEnd/>
          </a:ln>
          <a:scene3d>
            <a:camera prst="legacyPerspectiveFront">
              <a:rot lat="17400000" lon="0"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0249" name="Line 5"/>
          <p:cNvSpPr>
            <a:spLocks noChangeShapeType="1"/>
          </p:cNvSpPr>
          <p:nvPr/>
        </p:nvSpPr>
        <p:spPr bwMode="auto">
          <a:xfrm>
            <a:off x="5521325" y="3822700"/>
            <a:ext cx="1588" cy="731838"/>
          </a:xfrm>
          <a:prstGeom prst="line">
            <a:avLst/>
          </a:prstGeom>
          <a:noFill/>
          <a:ln w="76200">
            <a:solidFill>
              <a:srgbClr val="FF9933"/>
            </a:solidFill>
            <a:round/>
            <a:headEnd/>
            <a:tailEnd/>
          </a:ln>
        </p:spPr>
        <p:txBody>
          <a:bodyPr wrap="none" anchor="ctr"/>
          <a:lstStyle/>
          <a:p>
            <a:endParaRPr lang="en-US"/>
          </a:p>
        </p:txBody>
      </p:sp>
      <p:sp>
        <p:nvSpPr>
          <p:cNvPr id="10250" name="Line 6"/>
          <p:cNvSpPr>
            <a:spLocks noChangeShapeType="1"/>
          </p:cNvSpPr>
          <p:nvPr/>
        </p:nvSpPr>
        <p:spPr bwMode="auto">
          <a:xfrm>
            <a:off x="5521325" y="5286375"/>
            <a:ext cx="1588" cy="465138"/>
          </a:xfrm>
          <a:prstGeom prst="line">
            <a:avLst/>
          </a:prstGeom>
          <a:noFill/>
          <a:ln w="76200">
            <a:solidFill>
              <a:srgbClr val="FF9933"/>
            </a:solidFill>
            <a:round/>
            <a:headEnd/>
            <a:tailEnd/>
          </a:ln>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5"/>
          <p:cNvSpPr>
            <a:spLocks noChangeArrowheads="1"/>
          </p:cNvSpPr>
          <p:nvPr/>
        </p:nvSpPr>
        <p:spPr bwMode="auto">
          <a:xfrm rot="-5400000">
            <a:off x="2696369" y="3679031"/>
            <a:ext cx="2192338" cy="2327275"/>
          </a:xfrm>
          <a:custGeom>
            <a:avLst/>
            <a:gdLst>
              <a:gd name="T0" fmla="*/ 2147483647 w 21600"/>
              <a:gd name="T1" fmla="*/ 0 h 21600"/>
              <a:gd name="T2" fmla="*/ 620036606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4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1267" name="AutoShape 3"/>
          <p:cNvSpPr>
            <a:spLocks noChangeArrowheads="1"/>
          </p:cNvSpPr>
          <p:nvPr/>
        </p:nvSpPr>
        <p:spPr bwMode="auto">
          <a:xfrm rot="1123975">
            <a:off x="2684463" y="2741613"/>
            <a:ext cx="2486025" cy="3390900"/>
          </a:xfrm>
          <a:custGeom>
            <a:avLst/>
            <a:gdLst>
              <a:gd name="T0" fmla="*/ 2147483647 w 21600"/>
              <a:gd name="T1" fmla="*/ 0 h 21600"/>
              <a:gd name="T2" fmla="*/ 1786829362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1571 h 21600"/>
            </a:gdLst>
            <a:ahLst/>
            <a:cxnLst>
              <a:cxn ang="T8">
                <a:pos x="T0" y="T1"/>
              </a:cxn>
              <a:cxn ang="T9">
                <a:pos x="T2" y="T3"/>
              </a:cxn>
              <a:cxn ang="T10">
                <a:pos x="T4" y="T5"/>
              </a:cxn>
              <a:cxn ang="T11">
                <a:pos x="T6" y="T7"/>
              </a:cxn>
            </a:cxnLst>
            <a:rect l="T12" t="T13" r="T14" b="T15"/>
            <a:pathLst>
              <a:path w="21600" h="21600">
                <a:moveTo>
                  <a:pt x="1761" y="13903"/>
                </a:moveTo>
                <a:cubicBezTo>
                  <a:pt x="1418" y="12905"/>
                  <a:pt x="1243" y="11856"/>
                  <a:pt x="1243" y="10800"/>
                </a:cubicBezTo>
                <a:cubicBezTo>
                  <a:pt x="1243" y="5521"/>
                  <a:pt x="5521" y="1243"/>
                  <a:pt x="10800" y="1243"/>
                </a:cubicBezTo>
                <a:cubicBezTo>
                  <a:pt x="16078" y="1243"/>
                  <a:pt x="20357" y="5521"/>
                  <a:pt x="20357" y="10800"/>
                </a:cubicBezTo>
                <a:cubicBezTo>
                  <a:pt x="20357" y="11856"/>
                  <a:pt x="20181" y="12905"/>
                  <a:pt x="19838" y="13903"/>
                </a:cubicBezTo>
                <a:lnTo>
                  <a:pt x="21014" y="14307"/>
                </a:lnTo>
                <a:cubicBezTo>
                  <a:pt x="21402" y="13178"/>
                  <a:pt x="21600" y="11993"/>
                  <a:pt x="21600" y="10800"/>
                </a:cubicBezTo>
                <a:cubicBezTo>
                  <a:pt x="21600" y="4835"/>
                  <a:pt x="16764" y="0"/>
                  <a:pt x="10800" y="0"/>
                </a:cubicBezTo>
                <a:cubicBezTo>
                  <a:pt x="4835" y="0"/>
                  <a:pt x="0" y="4835"/>
                  <a:pt x="0" y="10800"/>
                </a:cubicBezTo>
                <a:cubicBezTo>
                  <a:pt x="-1" y="11993"/>
                  <a:pt x="197" y="13178"/>
                  <a:pt x="585" y="14307"/>
                </a:cubicBezTo>
                <a:close/>
              </a:path>
            </a:pathLst>
          </a:custGeom>
          <a:solidFill>
            <a:srgbClr val="FFFF00"/>
          </a:solidFill>
          <a:ln w="9525">
            <a:miter lim="800000"/>
            <a:headEnd/>
            <a:tailEnd/>
          </a:ln>
          <a:scene3d>
            <a:camera prst="legacyPerspectiveFront">
              <a:rot lat="3000000" lon="203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1268" name="AutoShape 4"/>
          <p:cNvSpPr>
            <a:spLocks noChangeArrowheads="1"/>
          </p:cNvSpPr>
          <p:nvPr/>
        </p:nvSpPr>
        <p:spPr bwMode="auto">
          <a:xfrm rot="5400000">
            <a:off x="2631282" y="3680619"/>
            <a:ext cx="2192337" cy="2327275"/>
          </a:xfrm>
          <a:custGeom>
            <a:avLst/>
            <a:gdLst>
              <a:gd name="T0" fmla="*/ 2147483647 w 21600"/>
              <a:gd name="T1" fmla="*/ 0 h 21600"/>
              <a:gd name="T2" fmla="*/ 620035917 w 21600"/>
              <a:gd name="T3" fmla="*/ 2147483647 h 21600"/>
              <a:gd name="T4" fmla="*/ 2147483647 w 21600"/>
              <a:gd name="T5" fmla="*/ 1470917861 h 21600"/>
              <a:gd name="T6" fmla="*/ 2147483647 w 21600"/>
              <a:gd name="T7" fmla="*/ 2147483647 h 21600"/>
              <a:gd name="T8" fmla="*/ 0 60000 65536"/>
              <a:gd name="T9" fmla="*/ 0 60000 65536"/>
              <a:gd name="T10" fmla="*/ 0 60000 65536"/>
              <a:gd name="T11" fmla="*/ 0 60000 65536"/>
              <a:gd name="T12" fmla="*/ 344 w 21600"/>
              <a:gd name="T13" fmla="*/ 0 h 21600"/>
              <a:gd name="T14" fmla="*/ 21256 w 21600"/>
              <a:gd name="T15" fmla="*/ 13209 h 21600"/>
            </a:gdLst>
            <a:ahLst/>
            <a:cxnLst>
              <a:cxn ang="T8">
                <a:pos x="T0" y="T1"/>
              </a:cxn>
              <a:cxn ang="T9">
                <a:pos x="T2" y="T3"/>
              </a:cxn>
              <a:cxn ang="T10">
                <a:pos x="T4" y="T5"/>
              </a:cxn>
              <a:cxn ang="T11">
                <a:pos x="T6" y="T7"/>
              </a:cxn>
            </a:cxnLst>
            <a:rect l="T12" t="T13" r="T14" b="T15"/>
            <a:pathLst>
              <a:path w="21600" h="21600">
                <a:moveTo>
                  <a:pt x="1181" y="10475"/>
                </a:moveTo>
                <a:cubicBezTo>
                  <a:pt x="1356" y="5289"/>
                  <a:pt x="5611" y="1175"/>
                  <a:pt x="10800" y="1176"/>
                </a:cubicBezTo>
                <a:cubicBezTo>
                  <a:pt x="15988" y="1176"/>
                  <a:pt x="20243" y="5289"/>
                  <a:pt x="20418" y="10475"/>
                </a:cubicBezTo>
                <a:lnTo>
                  <a:pt x="21593" y="10435"/>
                </a:lnTo>
                <a:cubicBezTo>
                  <a:pt x="21397" y="4615"/>
                  <a:pt x="16622" y="-1"/>
                  <a:pt x="10799" y="0"/>
                </a:cubicBezTo>
                <a:cubicBezTo>
                  <a:pt x="4977" y="0"/>
                  <a:pt x="202" y="4615"/>
                  <a:pt x="6" y="10435"/>
                </a:cubicBezTo>
                <a:close/>
              </a:path>
            </a:pathLst>
          </a:custGeom>
          <a:solidFill>
            <a:srgbClr val="FFFF00"/>
          </a:solidFill>
          <a:ln w="9525">
            <a:miter lim="800000"/>
            <a:headEnd/>
            <a:tailEnd/>
          </a:ln>
          <a:scene3d>
            <a:camera prst="legacyPerspectiveFront">
              <a:rot lat="0" lon="19799994"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1269" name="Oval 6"/>
          <p:cNvSpPr>
            <a:spLocks noChangeArrowheads="1"/>
          </p:cNvSpPr>
          <p:nvPr/>
        </p:nvSpPr>
        <p:spPr bwMode="auto">
          <a:xfrm>
            <a:off x="3001963" y="3944938"/>
            <a:ext cx="1447800" cy="1371600"/>
          </a:xfrm>
          <a:prstGeom prst="ellipse">
            <a:avLst/>
          </a:prstGeom>
          <a:solidFill>
            <a:srgbClr val="FFFF00"/>
          </a:solidFill>
          <a:ln w="9525">
            <a:round/>
            <a:headEnd/>
            <a:tailEnd/>
          </a:ln>
          <a:scene3d>
            <a:camera prst="legacyPerspectiveFront">
              <a:rot lat="17400000" lon="0" rev="0"/>
            </a:camera>
            <a:lightRig rig="legacyFlat4" dir="b"/>
          </a:scene3d>
          <a:sp3d extrusionH="430200" prstMaterial="legacyMatte">
            <a:bevelT w="13500" h="13500" prst="angle"/>
            <a:bevelB w="13500" h="13500" prst="angle"/>
            <a:extrusionClr>
              <a:srgbClr val="FFFF00"/>
            </a:extrusionClr>
          </a:sp3d>
        </p:spPr>
        <p:txBody>
          <a:bodyPr wrap="none" anchor="ctr">
            <a:flatTx/>
          </a:bodyPr>
          <a:lstStyle/>
          <a:p>
            <a:endParaRPr lang="en-US"/>
          </a:p>
        </p:txBody>
      </p:sp>
      <p:sp>
        <p:nvSpPr>
          <p:cNvPr id="11270" name="Line 7"/>
          <p:cNvSpPr>
            <a:spLocks noChangeShapeType="1"/>
          </p:cNvSpPr>
          <p:nvPr/>
        </p:nvSpPr>
        <p:spPr bwMode="auto">
          <a:xfrm>
            <a:off x="3709988" y="3876675"/>
            <a:ext cx="1587" cy="731838"/>
          </a:xfrm>
          <a:prstGeom prst="line">
            <a:avLst/>
          </a:prstGeom>
          <a:noFill/>
          <a:ln w="76200">
            <a:solidFill>
              <a:srgbClr val="FF9933"/>
            </a:solidFill>
            <a:round/>
            <a:headEnd/>
            <a:tailEnd/>
          </a:ln>
        </p:spPr>
        <p:txBody>
          <a:bodyPr wrap="none" anchor="ctr"/>
          <a:lstStyle/>
          <a:p>
            <a:endParaRPr lang="en-US"/>
          </a:p>
        </p:txBody>
      </p:sp>
      <p:sp>
        <p:nvSpPr>
          <p:cNvPr id="11271" name="Line 8"/>
          <p:cNvSpPr>
            <a:spLocks noChangeShapeType="1"/>
          </p:cNvSpPr>
          <p:nvPr/>
        </p:nvSpPr>
        <p:spPr bwMode="auto">
          <a:xfrm>
            <a:off x="3709988" y="5340350"/>
            <a:ext cx="1587" cy="465138"/>
          </a:xfrm>
          <a:prstGeom prst="line">
            <a:avLst/>
          </a:prstGeom>
          <a:noFill/>
          <a:ln w="76200">
            <a:solidFill>
              <a:srgbClr val="FF9933"/>
            </a:solidFill>
            <a:round/>
            <a:headEnd/>
            <a:tailEnd/>
          </a:ln>
        </p:spPr>
        <p:txBody>
          <a:bodyPr wrap="none" anchor="ctr"/>
          <a:lstStyle/>
          <a:p>
            <a:endParaRPr lang="en-US"/>
          </a:p>
        </p:txBody>
      </p:sp>
      <p:sp>
        <p:nvSpPr>
          <p:cNvPr id="11272" name="Oval 9"/>
          <p:cNvSpPr>
            <a:spLocks noChangeArrowheads="1"/>
          </p:cNvSpPr>
          <p:nvPr/>
        </p:nvSpPr>
        <p:spPr bwMode="auto">
          <a:xfrm rot="651251" flipH="1" flipV="1">
            <a:off x="4392613" y="969963"/>
            <a:ext cx="2887662" cy="1470025"/>
          </a:xfrm>
          <a:prstGeom prst="ellipse">
            <a:avLst/>
          </a:prstGeom>
          <a:solidFill>
            <a:schemeClr val="bg2"/>
          </a:solidFill>
          <a:ln w="9525">
            <a:round/>
            <a:headEnd/>
            <a:tailEnd/>
          </a:ln>
          <a:scene3d>
            <a:camera prst="legacyPerspectiveFront">
              <a:rot lat="3900000" lon="2100000" rev="0"/>
            </a:camera>
            <a:lightRig rig="legacyFlat4" dir="b"/>
          </a:scene3d>
          <a:sp3d extrusionH="277800" prstMaterial="legacyMatte">
            <a:bevelT w="13500" h="13500" prst="angle"/>
            <a:bevelB w="13500" h="13500" prst="angle"/>
            <a:extrusionClr>
              <a:srgbClr val="FFFF00"/>
            </a:extrusionClr>
          </a:sp3d>
        </p:spPr>
        <p:txBody>
          <a:bodyPr wrap="none" anchor="ctr">
            <a:flatTx/>
          </a:bodyPr>
          <a:lstStyle/>
          <a:p>
            <a:endParaRPr lang="en-US"/>
          </a:p>
        </p:txBody>
      </p:sp>
      <p:sp>
        <p:nvSpPr>
          <p:cNvPr id="11273" name="Oval 10"/>
          <p:cNvSpPr>
            <a:spLocks noChangeArrowheads="1"/>
          </p:cNvSpPr>
          <p:nvPr/>
        </p:nvSpPr>
        <p:spPr bwMode="auto">
          <a:xfrm rot="-5849414" flipH="1" flipV="1">
            <a:off x="4934744" y="2102644"/>
            <a:ext cx="663575" cy="573087"/>
          </a:xfrm>
          <a:prstGeom prst="ellipse">
            <a:avLst/>
          </a:prstGeom>
          <a:solidFill>
            <a:srgbClr val="FFFF00"/>
          </a:solidFill>
          <a:ln w="9525">
            <a:round/>
            <a:headEnd/>
            <a:tailEnd/>
          </a:ln>
          <a:scene3d>
            <a:camera prst="legacyPerspectiveFront">
              <a:rot lat="5400000" lon="2400000"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11274" name="Oval 11"/>
          <p:cNvSpPr>
            <a:spLocks noChangeArrowheads="1"/>
          </p:cNvSpPr>
          <p:nvPr/>
        </p:nvSpPr>
        <p:spPr bwMode="auto">
          <a:xfrm rot="-3772796" flipH="1" flipV="1">
            <a:off x="4502944" y="2870994"/>
            <a:ext cx="341312" cy="412750"/>
          </a:xfrm>
          <a:prstGeom prst="ellipse">
            <a:avLst/>
          </a:prstGeom>
          <a:solidFill>
            <a:srgbClr val="FFFFFF"/>
          </a:solidFill>
          <a:ln w="9525">
            <a:round/>
            <a:headEnd/>
            <a:tailEnd/>
          </a:ln>
          <a:scene3d>
            <a:camera prst="legacyPerspectiveFront">
              <a:rot lat="5400000" lon="2400000" rev="0"/>
            </a:camera>
            <a:lightRig rig="legacyFlat4" dir="b"/>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Tree>
  </p:cSld>
  <p:clrMapOvr>
    <a:masterClrMapping/>
  </p:clrMapOvr>
</p:sld>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PerspectiveFront">
            <a:rot lat="17099998" lon="0" rev="0"/>
          </a:camera>
          <a:lightRig rig="legacyFlat4" dir="b"/>
        </a:scene3d>
        <a:sp3d extrusionH="430200" prstMaterial="legacyMatte">
          <a:bevelT w="13500" h="13500" prst="angle"/>
          <a:bevelB w="13500" h="13500" prst="angle"/>
          <a:extrusionClr>
            <a:srgbClr val="FFFF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PerspectiveFront">
            <a:rot lat="17099998" lon="0" rev="0"/>
          </a:camera>
          <a:lightRig rig="legacyFlat4" dir="b"/>
        </a:scene3d>
        <a:sp3d extrusionH="430200" prstMaterial="legacyMatte">
          <a:bevelT w="13500" h="13500" prst="angle"/>
          <a:bevelB w="13500" h="13500" prst="angle"/>
          <a:extrusionClr>
            <a:srgbClr val="FFFF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Designs\Radar.pot</Template>
  <TotalTime>15191</TotalTime>
  <Words>2309</Words>
  <Application>Microsoft Office PowerPoint</Application>
  <PresentationFormat>On-screen Show (4:3)</PresentationFormat>
  <Paragraphs>451</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Radar</vt:lpstr>
      <vt:lpstr>Slide 1</vt:lpstr>
      <vt:lpstr>FLIGHT INSTRUMENT SYSTEMS</vt:lpstr>
      <vt:lpstr>Slide 3</vt:lpstr>
      <vt:lpstr>Slide 4</vt:lpstr>
      <vt:lpstr>Rigidity in Space</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Altimeter</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Instrument Checks</vt:lpstr>
      <vt:lpstr>Instrument Checks (cont.)</vt:lpstr>
      <vt:lpstr>Instrument Checks(cont.)</vt:lpstr>
      <vt:lpstr>Slide 63</vt:lpstr>
      <vt:lpstr>Slide 64</vt:lpstr>
      <vt:lpstr>Slide 65</vt:lpstr>
      <vt:lpstr>V-Speeds</vt:lpstr>
      <vt:lpstr>Slide 67</vt:lpstr>
      <vt:lpstr>Slide 68</vt:lpstr>
    </vt:vector>
  </TitlesOfParts>
  <Company>San Juan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INSTRUMENT SYSTEMS</dc:title>
  <dc:creator>ChangT</dc:creator>
  <cp:lastModifiedBy>Kevin Crawford</cp:lastModifiedBy>
  <cp:revision>74</cp:revision>
  <cp:lastPrinted>1601-01-01T00:00:00Z</cp:lastPrinted>
  <dcterms:created xsi:type="dcterms:W3CDTF">2000-12-19T17:12:19Z</dcterms:created>
  <dcterms:modified xsi:type="dcterms:W3CDTF">2018-03-19T01:40:54Z</dcterms:modified>
</cp:coreProperties>
</file>